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307" r:id="rId25"/>
    <p:sldId id="280" r:id="rId26"/>
    <p:sldId id="309" r:id="rId27"/>
    <p:sldId id="281" r:id="rId28"/>
    <p:sldId id="282" r:id="rId29"/>
    <p:sldId id="283" r:id="rId30"/>
    <p:sldId id="284" r:id="rId31"/>
    <p:sldId id="279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8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161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570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157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753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038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631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39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024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282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051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674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00120-C174-4002-A8D7-A9D3A641FF24}" type="datetimeFigureOut">
              <a:rPr lang="ru-RU" smtClean="0"/>
              <a:t>02.10.2013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598C5-14CE-435E-A9E7-996AE8F18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081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Память и обобщение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На примере зрительной системы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498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Мозг</a:t>
            </a:r>
            <a:endParaRPr lang="ru-RU" dirty="0"/>
          </a:p>
        </p:txBody>
      </p:sp>
      <p:pic>
        <p:nvPicPr>
          <p:cNvPr id="5" name="Рисунок 4" descr="G:\Архив\My Documents - 2012 г\Pictures\00002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7"/>
            <a:ext cx="5188585" cy="3933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6527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Зоны коры</a:t>
            </a:r>
            <a:endParaRPr lang="ru-RU" dirty="0"/>
          </a:p>
        </p:txBody>
      </p:sp>
      <p:pic>
        <p:nvPicPr>
          <p:cNvPr id="3" name="Рисунок 2" descr="C:\Users\Alexey\Pictures\g-fiz-ch-5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3"/>
            <a:ext cx="6408712" cy="36898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5351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коры</a:t>
            </a:r>
            <a:endParaRPr lang="ru-RU" dirty="0"/>
          </a:p>
        </p:txBody>
      </p:sp>
      <p:pic>
        <p:nvPicPr>
          <p:cNvPr id="3" name="Рисунок 2" descr="G:\Архив\My Documents - 2012 г\Pictures\кора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56792"/>
            <a:ext cx="4752528" cy="50591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4893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Система проекций</a:t>
            </a:r>
            <a:endParaRPr lang="ru-RU" dirty="0"/>
          </a:p>
        </p:txBody>
      </p:sp>
      <p:pic>
        <p:nvPicPr>
          <p:cNvPr id="3" name="Рисунок 2" descr="http://www.likar.info/pictures/wiki/89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04679"/>
            <a:ext cx="5652190" cy="42834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3509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проект </a:t>
            </a:r>
            <a:r>
              <a:rPr lang="ru-RU" dirty="0" err="1"/>
              <a:t>Connectomics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070100" y="1761172"/>
            <a:ext cx="5003800" cy="333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947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проект </a:t>
            </a:r>
            <a:r>
              <a:rPr lang="ru-RU" dirty="0" err="1"/>
              <a:t>Connectomics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004695" y="1718627"/>
            <a:ext cx="5134610" cy="342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2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обобщения 1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Первый </a:t>
            </a:r>
            <a:r>
              <a:rPr lang="ru-RU" dirty="0"/>
              <a:t>подход философско-семантический, известный как  обобщение понятий. Имея понятия, объединенные неким видовым признаком, требуется перейти к новому понятию, которое дает более широкое, но менее конкретное толкование, свободное от видового признака. Например, имеется понятие «наручные часы», где видовой признак – это: «указатель времени, закрепленный на руке с помощью ремешка или браслета». Обобщение - это понятие «часы», как любой инструмент, определяющий время.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451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обобщения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/>
              <a:t>Второй подход – это задача чистого обобщения. В формулировке Френка Розенблатта она звучит так: «В эксперименте по «чистому обобщению» от модели мозга или персептрона требуется перейти от избирательной реакции на один стимул (допустим, квадрат, находящийся в левой части сетчатки) к подобному ему стимулу, который не активирует ни одного из тех же сенсорных окончаний (квадрат в правой части сетчатки)».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3290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обобщения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/>
              <a:t>Третий подход – это задача классификации при наличии обучающей выборки. Есть множество объектов. Есть предварительно заданные классы. Есть обучающая выборка – набор объектов, про которые известно к каким классам они относятся. Требуется построить алгоритм, который обоснованно отнесет любые объекты из исходного множества к одному из классов. В машинном обучении это созвучно задаче обучения с учителем. Когда есть обучающая выборка, про которую известно: какой стимул на входе приводит к какой реакции на выходе. Предполагается, что реакция не случайна, а определяется некой закономерностью. Требуется построить алгоритм, который наиболее точно воспроизведет эту закономерность.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811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обобщения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/>
              <a:t>Четвертый подход – это задача кластеризации. Предположим у нас есть множество объектов и нам известна степень похожести их друг на друга, заданная матрицей расстояний. Требуется разбить это множество на подмножества, называемые кластерами, так, чтобы каждый кластер объединял схожие объекты, а объекты разных кластеров сильно отличались друг от друга. Вместо матрицы расстояний может быть задано описание этих объектов и указан способ как искать расстояние между объектами по этим описаниям. Опять же, в машинном обучении, аналог – это обучение без учителя. Есть множество объектов, представленных их описаниями. Требуется обнаружить взаимосвязи присутствующие между объектами. Как частный результат поиска закономерностей может быть деление исходного множества на кластеры.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8098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обобщения 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/>
              <a:t>Пятый подход - факторный анализ. Предположим, описание объектов строится на наборе признаков. Имея множество объектов, мы можем проследить статистические связи, относящиеся к совместному проявлению признаков. Факторный анализ позволяет выделить факторы, которые объясняют эти закономерности. Факторы могут напоминать признаки, а могут быть новыми ненаблюдаемыми сущностями. От описания объектов в терминах признаков можно перейти к описанию через факторы. Если удается воспроизвести объект, соответствующий только одному фактору, то это, по сути,  решение задачи идеализации. Например, понятие  плоскость, используемое в геометрии, - это идеализация образов ровных поверхностей, встречающихся нам в быту.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8020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Нейрон (</a:t>
            </a:r>
            <a:r>
              <a:rPr lang="ru-RU" dirty="0"/>
              <a:t>Маккалока — </a:t>
            </a:r>
            <a:r>
              <a:rPr lang="ru-RU" dirty="0" smtClean="0"/>
              <a:t>Питтса)</a:t>
            </a:r>
            <a:endParaRPr lang="ru-RU" dirty="0"/>
          </a:p>
        </p:txBody>
      </p:sp>
      <p:pic>
        <p:nvPicPr>
          <p:cNvPr id="4" name="Объект 3" descr="http://wiki.witology.com/images/a/a6/Ins2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417" y="2319916"/>
            <a:ext cx="4763165" cy="30865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149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Линейный сумматор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3277058" cy="3095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4644008" y="2492896"/>
            <a:ext cx="3932940" cy="224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553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Фильтр Хебба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/>
                            </a:rPr>
                            <m:t>𝑤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  <m:r>
                            <a:rPr lang="ru-RU" i="1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  <m:r>
                            <a:rPr lang="ru-RU" i="1">
                              <a:latin typeface="Cambria Math"/>
                            </a:rPr>
                            <m:t>+</m:t>
                          </m:r>
                          <m:r>
                            <a:rPr lang="ru-RU" i="1">
                              <a:latin typeface="Cambria Math"/>
                            </a:rPr>
                            <m:t>𝜂</m:t>
                          </m:r>
                          <m:r>
                            <a:rPr lang="ru-RU" i="1">
                              <a:latin typeface="Cambria Math"/>
                            </a:rPr>
                            <m:t>𝑦</m:t>
                          </m:r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nary>
                                <m:naryPr>
                                  <m:chr m:val="∑"/>
                                  <m:limLoc m:val="subSup"/>
                                  <m:grow m:val="on"/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naryPr>
                                <m:sub>
                                  <m:r>
                                    <a:rPr lang="ru-RU" i="1">
                                      <a:latin typeface="Cambria Math"/>
                                    </a:rPr>
                                    <m:t>𝑖</m:t>
                                  </m:r>
                                  <m:r>
                                    <a:rPr lang="ru-RU" i="1">
                                      <a:latin typeface="Cambria Math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ru-RU" i="1">
                                      <a:latin typeface="Cambria Math"/>
                                    </a:rPr>
                                    <m:t>𝑚</m:t>
                                  </m:r>
                                </m:sup>
                                <m:e>
                                  <m:sSup>
                                    <m:sSupPr>
                                      <m:ctrlPr>
                                        <a:rPr lang="ru-RU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ru-RU" i="1">
                                              <a:latin typeface="Cambria Math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ru-RU" i="1">
                                                  <a:latin typeface="Cambria Math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𝑤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i="1">
                                                  <a:latin typeface="Cambria Math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𝑛</m:t>
                                              </m:r>
                                            </m:e>
                                          </m:d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+</m:t>
                                          </m:r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𝜂</m:t>
                                          </m:r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𝑦</m:t>
                                          </m:r>
                                          <m:d>
                                            <m:dPr>
                                              <m:ctrlPr>
                                                <a:rPr lang="ru-RU" i="1">
                                                  <a:latin typeface="Cambria Math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𝑛</m:t>
                                              </m:r>
                                            </m:e>
                                          </m:d>
                                          <m:sSub>
                                            <m:sSubPr>
                                              <m:ctrlPr>
                                                <a:rPr lang="ru-RU" i="1">
                                                  <a:latin typeface="Cambria Math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𝑖</m:t>
                                              </m:r>
                                            </m:sub>
                                          </m:sSub>
                                          <m:d>
                                            <m:dPr>
                                              <m:ctrlPr>
                                                <a:rPr lang="ru-RU" i="1">
                                                  <a:latin typeface="Cambria Math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ru-RU" i="1">
                                                  <a:latin typeface="Cambria Math"/>
                                                </a:rPr>
                                                <m:t>𝑛</m:t>
                                              </m:r>
                                            </m:e>
                                          </m:d>
                                        </m:e>
                                      </m:d>
                                    </m:e>
                                    <m:sup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nary>
                            </m:e>
                          </m:rad>
                        </m:den>
                      </m:f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:endParaRPr lang="ru-RU" dirty="0" smtClean="0"/>
              </a:p>
              <a:p>
                <a:pPr marL="0" indent="0">
                  <a:buNone/>
                </a:pPr>
                <a:r>
                  <a:rPr lang="ru-RU" dirty="0" smtClean="0"/>
                  <a:t>Или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/>
                            </a:rPr>
                            <m:t>𝑤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  <m:r>
                            <a:rPr lang="ru-RU" i="1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/>
                            </a:rPr>
                            <m:t>𝑤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+</m:t>
                      </m:r>
                      <m:r>
                        <a:rPr lang="ru-RU" i="1">
                          <a:latin typeface="Cambria Math"/>
                        </a:rPr>
                        <m:t>𝜂</m:t>
                      </m:r>
                      <m:r>
                        <a:rPr lang="ru-RU" i="1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  <m:r>
                            <a:rPr lang="ru-RU" i="1">
                              <a:latin typeface="Cambria Math"/>
                            </a:rPr>
                            <m:t>−</m:t>
                          </m:r>
                          <m:r>
                            <a:rPr lang="ru-RU" i="1">
                              <a:latin typeface="Cambria Math"/>
                            </a:rPr>
                            <m:t>𝑦</m:t>
                          </m:r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9753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Главная компонента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3864" y="1600200"/>
            <a:ext cx="467627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201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Обобщенный алгоритм Хебба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2611" y="1600201"/>
            <a:ext cx="2849469" cy="30282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755576" y="4526783"/>
                <a:ext cx="6012160" cy="12610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/>
                        </a:rPr>
                        <m:t>𝛥</m:t>
                      </m:r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/>
                            </a:rPr>
                            <m:t>𝑤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𝑗𝑖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=</m:t>
                      </m:r>
                      <m:r>
                        <a:rPr lang="ru-RU" i="1">
                          <a:latin typeface="Cambria Math"/>
                        </a:rPr>
                        <m:t>𝜂</m:t>
                      </m:r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  <m:r>
                            <a:rPr lang="ru-RU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  <m:nary>
                            <m:naryPr>
                              <m:chr m:val="∑"/>
                              <m:limLoc m:val="undOvr"/>
                              <m:grow m:val="on"/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𝑘</m:t>
                              </m:r>
                              <m:r>
                                <a:rPr lang="ru-RU" i="1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ru-RU" i="1">
                                  <a:latin typeface="Cambria Math"/>
                                </a:rPr>
                                <m:t>𝑗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latin typeface="Cambria Math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ru-RU" i="1">
                                      <a:latin typeface="Cambria Math"/>
                                    </a:rPr>
                                    <m:t>𝑘𝑖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ru-RU" i="1">
                                      <a:latin typeface="Cambria Math"/>
                                    </a:rPr>
                                    <m:t>𝑛</m:t>
                                  </m:r>
                                </m:e>
                              </m:d>
                              <m:sSub>
                                <m:sSub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ru-RU" i="1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ru-RU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ru-RU" i="1">
                                      <a:latin typeface="Cambria Math"/>
                                    </a:rPr>
                                    <m:t>𝑛</m:t>
                                  </m:r>
                                </m:e>
                              </m:d>
                            </m:e>
                          </m:nary>
                        </m:e>
                      </m:d>
                    </m:oMath>
                  </m:oMathPara>
                </a14:m>
                <a:endParaRPr lang="ru-RU" dirty="0"/>
              </a:p>
              <a:p>
                <a:pPr algn="ctr"/>
                <a:r>
                  <a:rPr lang="ru-RU" i="1" dirty="0"/>
                  <a:t>где </a:t>
                </a:r>
                <a:r>
                  <a:rPr lang="en-US" i="1" dirty="0" err="1"/>
                  <a:t>i</a:t>
                </a:r>
                <a:r>
                  <a:rPr lang="ru-RU" i="1" dirty="0"/>
                  <a:t> от 1 до </a:t>
                </a:r>
                <a:r>
                  <a:rPr lang="en-US" i="1" dirty="0"/>
                  <a:t>m</a:t>
                </a:r>
                <a:r>
                  <a:rPr lang="ru-RU" i="1" dirty="0"/>
                  <a:t>, а </a:t>
                </a:r>
                <a:r>
                  <a:rPr lang="en-US" i="1" dirty="0"/>
                  <a:t>j</a:t>
                </a:r>
                <a:r>
                  <a:rPr lang="ru-RU" i="1" dirty="0"/>
                  <a:t> от 1 до </a:t>
                </a:r>
                <a:r>
                  <a:rPr lang="en-US" i="1" dirty="0" smtClean="0"/>
                  <a:t>l</a:t>
                </a:r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526783"/>
                <a:ext cx="6012160" cy="1261051"/>
              </a:xfrm>
              <a:prstGeom prst="rect">
                <a:avLst/>
              </a:prstGeom>
              <a:blipFill rotWithShape="1">
                <a:blip r:embed="rId3"/>
                <a:stretch>
                  <a:fillRect b="-72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8575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 декорреляции</a:t>
            </a:r>
            <a:endParaRPr lang="ru-RU" dirty="0"/>
          </a:p>
        </p:txBody>
      </p:sp>
      <p:pic>
        <p:nvPicPr>
          <p:cNvPr id="4" name="Объект 3" descr="C:\Users\Alexey\Desktop\Лекции\Лекции про мышление\границы зон нейрона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322" y="1600200"/>
            <a:ext cx="3221355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027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Кластеризация. </a:t>
            </a:r>
            <a:r>
              <a:rPr lang="en-US" dirty="0" smtClean="0"/>
              <a:t>EM </a:t>
            </a:r>
            <a:r>
              <a:rPr lang="ru-RU" dirty="0" smtClean="0"/>
              <a:t>алгоритм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Центроидный</a:t>
            </a:r>
            <a:r>
              <a:rPr lang="ru-RU" dirty="0" smtClean="0"/>
              <a:t> метод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Расщепление смеси распределений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861048"/>
            <a:ext cx="3533775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8"/>
            <a:ext cx="2670249" cy="19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7894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Запоминание цельного образа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Так как каждый нейрон имеет ограниченное рецептивное поле, то чтобы запомнить всю картину активности определенной зоны коры надо не только вовлечь в процесс множество нейронов, но и обеспечить их интеграцию, как относящихся к одному воспоминанию.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9628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Регулярная активность нейрона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84" y="1600200"/>
            <a:ext cx="5703431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54539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Спонтанная активность (теория Радченко)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 smtClean="0"/>
              <a:t>Метаботропные рецептивные кластеры и интерференция медиатора в внесинаптическом пространстве.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03088"/>
            <a:ext cx="3519661" cy="2482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803088"/>
            <a:ext cx="3660051" cy="2482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2805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Идентификаторы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Спонтанная активность – генератор случайного распределенного идентификатора</a:t>
            </a:r>
          </a:p>
          <a:p>
            <a:r>
              <a:rPr lang="ru-RU" dirty="0" smtClean="0"/>
              <a:t>Воспроизведение идентификатора – механизм интеграции нейронов</a:t>
            </a:r>
          </a:p>
          <a:p>
            <a:r>
              <a:rPr lang="ru-RU" dirty="0" smtClean="0"/>
              <a:t>Набор идентификаторов нейрона определяет систему его ассоциативных связей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8527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Ассоциативные машины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6378709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746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Кортикальная колонка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2381007"/>
            <a:ext cx="4258816" cy="276490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Входящие аксоны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Нейроны памяти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Факторные нейроны первого порядка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dirty="0" smtClean="0"/>
              <a:t>Факторные нейроны второго порядка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3817987" cy="4413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4904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Сегментация памяти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197281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Кортикальные миниколонки обучаются не на всех поступающих образах, а только на тех, что запоминаются их нейронами памяти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62578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Пространственная организация (карты Кохонена)</a:t>
            </a:r>
            <a:endParaRPr lang="ru-RU" dirty="0"/>
          </a:p>
        </p:txBody>
      </p:sp>
      <p:pic>
        <p:nvPicPr>
          <p:cNvPr id="4" name="Объект 3" descr="C:\Users\Alexey\Pictures\Kohonen-karte.gi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3152775" cy="200025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475656" y="4221088"/>
                <a:ext cx="5724128" cy="3956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b="1" i="1">
                              <a:latin typeface="Cambria Math"/>
                            </a:rPr>
                            <m:t>𝒘</m:t>
                          </m:r>
                        </m:e>
                        <m:sub>
                          <m:r>
                            <a:rPr lang="ru-RU" b="1" i="1">
                              <a:latin typeface="Cambria Math"/>
                            </a:rPr>
                            <m:t>𝒋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  <m:r>
                            <a:rPr lang="ru-RU" i="1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ru-RU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b="1" i="1">
                              <a:latin typeface="Cambria Math"/>
                            </a:rPr>
                            <m:t>𝒘</m:t>
                          </m:r>
                        </m:e>
                        <m:sub>
                          <m:r>
                            <a:rPr lang="ru-RU" b="1" i="1">
                              <a:latin typeface="Cambria Math"/>
                            </a:rPr>
                            <m:t>𝒋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+</m:t>
                      </m:r>
                      <m:r>
                        <a:rPr lang="ru-RU" i="1">
                          <a:latin typeface="Cambria Math"/>
                        </a:rPr>
                        <m:t>𝜂</m:t>
                      </m:r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i="1"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ru-RU" i="1">
                              <a:latin typeface="Cambria Math"/>
                            </a:rPr>
                            <m:t>𝑗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ru-RU" i="1">
                              <a:latin typeface="Cambria Math"/>
                            </a:rPr>
                            <m:t>𝑖</m:t>
                          </m:r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(</m:t>
                      </m:r>
                      <m:r>
                        <a:rPr lang="ru-RU" b="1" i="1">
                          <a:latin typeface="Cambria Math"/>
                        </a:rPr>
                        <m:t>𝒙</m:t>
                      </m:r>
                      <m:r>
                        <a:rPr lang="ru-RU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ru-RU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ru-RU" b="1" i="1">
                              <a:latin typeface="Cambria Math"/>
                            </a:rPr>
                            <m:t>𝒘</m:t>
                          </m:r>
                        </m:e>
                        <m:sub>
                          <m:r>
                            <a:rPr lang="ru-RU" b="1" i="1">
                              <a:latin typeface="Cambria Math"/>
                            </a:rPr>
                            <m:t>𝒋</m:t>
                          </m:r>
                        </m:sub>
                      </m:sSub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ru-RU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4221088"/>
                <a:ext cx="5724128" cy="395621"/>
              </a:xfrm>
              <a:prstGeom prst="rect">
                <a:avLst/>
              </a:prstGeom>
              <a:blipFill rotWithShape="1">
                <a:blip r:embed="rId3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121" y="4616709"/>
            <a:ext cx="3276600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72816"/>
            <a:ext cx="249396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83026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Карты Кохонена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3856915" cy="386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21345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Организация по позиции нейронов памяти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62222"/>
            <a:ext cx="595185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01009"/>
            <a:ext cx="4013549" cy="33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0960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Поле активности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2276872"/>
                <a:ext cx="8229600" cy="3849291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ru-RU" i="1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  <m:r>
                            <a:rPr lang="ru-RU">
                              <a:latin typeface="Cambria Math"/>
                            </a:rPr>
                            <m:t>(</m:t>
                          </m:r>
                          <m:r>
                            <a:rPr lang="ru-RU" i="1">
                              <a:latin typeface="Cambria Math"/>
                            </a:rPr>
                            <m:t>𝑥</m:t>
                          </m:r>
                          <m:r>
                            <a:rPr lang="ru-RU">
                              <a:latin typeface="Cambria Math"/>
                            </a:rPr>
                            <m:t>,</m:t>
                          </m:r>
                          <m:r>
                            <a:rPr lang="ru-RU" i="1">
                              <a:latin typeface="Cambria Math"/>
                            </a:rPr>
                            <m:t>𝑦</m:t>
                          </m:r>
                          <m:r>
                            <a:rPr lang="ru-RU">
                              <a:latin typeface="Cambria Math"/>
                            </a:rPr>
                            <m:t>)=</m:t>
                          </m:r>
                          <m:r>
                            <m:rPr>
                              <m:sty m:val="p"/>
                            </m:rPr>
                            <a:rPr lang="ru-RU">
                              <a:latin typeface="Cambria Math"/>
                            </a:rPr>
                            <m:t>b</m:t>
                          </m:r>
                          <m:r>
                            <a:rPr lang="ru-RU">
                              <a:latin typeface="Cambria Math"/>
                            </a:rPr>
                            <m:t>×</m:t>
                          </m:r>
                          <m:r>
                            <m:rPr>
                              <m:sty m:val="p"/>
                            </m:rPr>
                            <a:rPr lang="ru-RU">
                              <a:latin typeface="Cambria Math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ru-RU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ru-RU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(</m:t>
                                      </m:r>
                                      <m:sSub>
                                        <m:sSubPr>
                                          <m:ctrlPr>
                                            <a:rPr lang="ru-RU" i="1">
                                              <a:latin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𝑗</m:t>
                                          </m:r>
                                        </m:sub>
                                      </m:sSub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𝑥</m:t>
                                      </m:r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)</m:t>
                                      </m:r>
                                    </m:e>
                                    <m:sup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ru-RU" i="1">
                                      <a:latin typeface="Cambria Math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ru-RU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(</m:t>
                                      </m:r>
                                      <m:sSub>
                                        <m:sSubPr>
                                          <m:ctrlPr>
                                            <a:rPr lang="ru-RU" i="1">
                                              <a:latin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𝑦</m:t>
                                          </m:r>
                                        </m:e>
                                        <m:sub>
                                          <m:r>
                                            <a:rPr lang="ru-RU" i="1">
                                              <a:latin typeface="Cambria Math"/>
                                            </a:rPr>
                                            <m:t>𝑗</m:t>
                                          </m:r>
                                        </m:sub>
                                      </m:sSub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−</m:t>
                                      </m:r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𝑦</m:t>
                                      </m:r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)</m:t>
                                      </m:r>
                                    </m:e>
                                    <m:sup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ru-RU" i="1">
                                      <a:latin typeface="Cambria Math"/>
                                    </a:rPr>
                                    <m:t>2</m:t>
                                  </m:r>
                                  <m:sSup>
                                    <m:sSupPr>
                                      <m:ctrlPr>
                                        <a:rPr lang="ru-RU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𝜎</m:t>
                                      </m:r>
                                    </m:e>
                                    <m:sup>
                                      <m:r>
                                        <a:rPr lang="ru-RU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:endParaRPr lang="ru-RU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ru-RU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i="1">
                              <a:latin typeface="Cambria Math"/>
                            </a:rPr>
                            <m:t>𝑥</m:t>
                          </m:r>
                          <m:r>
                            <a:rPr lang="ru-RU">
                              <a:latin typeface="Cambria Math"/>
                            </a:rPr>
                            <m:t>,</m:t>
                          </m:r>
                          <m:r>
                            <a:rPr lang="ru-RU" i="1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ru-RU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ru-RU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ru-RU" i="1">
                              <a:latin typeface="Cambria Math"/>
                            </a:rPr>
                            <m:t>𝑗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ru-RU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ru-RU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ru-RU" i="1"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  <m:r>
                            <a:rPr lang="ru-RU">
                              <a:latin typeface="Cambria Math"/>
                            </a:rPr>
                            <m:t>(</m:t>
                          </m:r>
                          <m:r>
                            <a:rPr lang="ru-RU" i="1">
                              <a:latin typeface="Cambria Math"/>
                            </a:rPr>
                            <m:t>𝑥</m:t>
                          </m:r>
                          <m:r>
                            <a:rPr lang="ru-RU">
                              <a:latin typeface="Cambria Math"/>
                            </a:rPr>
                            <m:t>,</m:t>
                          </m:r>
                          <m:r>
                            <a:rPr lang="ru-RU" i="1">
                              <a:latin typeface="Cambria Math"/>
                            </a:rPr>
                            <m:t>𝑦</m:t>
                          </m:r>
                          <m:r>
                            <a:rPr lang="ru-RU">
                              <a:latin typeface="Cambria Math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2276872"/>
                <a:ext cx="8229600" cy="3849291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03607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Обобщение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524" y="1735493"/>
            <a:ext cx="3596952" cy="4255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4515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Объединение разных образов  в одном обобщении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7432932" cy="318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7050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Понятие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996" y="2844134"/>
            <a:ext cx="5068008" cy="2038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72063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Понятие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9637" y="2486819"/>
            <a:ext cx="73247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389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Понятие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893" y="1600200"/>
            <a:ext cx="5446214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04198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Обобщение понятий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5636" y="1600200"/>
            <a:ext cx="563272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579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Консолидация памяти (схема К. Анохина)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4960" y="1600200"/>
            <a:ext cx="703407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822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Опыты Паскуаля-Леоне </a:t>
            </a:r>
            <a:endParaRPr lang="ru-RU" dirty="0"/>
          </a:p>
        </p:txBody>
      </p:sp>
      <p:pic>
        <p:nvPicPr>
          <p:cNvPr id="4" name="Объект 3" descr="http://www.strf.ru/Attachment.aspx?Id=15227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863" y="1600200"/>
            <a:ext cx="3668273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15969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Реконсолидация памяти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Нарушение уже сформированной памяти при повторной стимуляции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630" y="3933056"/>
            <a:ext cx="5412740" cy="14465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70438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Ретроградная амнезия и электрошоковая терапия</a:t>
            </a:r>
            <a:endParaRPr lang="ru-RU" dirty="0"/>
          </a:p>
        </p:txBody>
      </p:sp>
      <p:pic>
        <p:nvPicPr>
          <p:cNvPr id="4" name="Объект 3" descr="http://gent-visit.ru/wp-content/uploads/2010/11/img017_new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28800"/>
            <a:ext cx="4608512" cy="4702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8868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Тотальное запоминание. Оптимизация. Сон</a:t>
            </a:r>
            <a:endParaRPr lang="ru-RU" dirty="0"/>
          </a:p>
        </p:txBody>
      </p:sp>
      <p:pic>
        <p:nvPicPr>
          <p:cNvPr id="4" name="Объект 3" descr="http://www.pilipino.ru/news/gold_panners_buried/images/gold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021" y="1600200"/>
            <a:ext cx="6869958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56484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Зрение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681956"/>
            <a:ext cx="5486400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484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Сетчатка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5995515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378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Рецептивные поля ганглиозных клеток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31967"/>
            <a:ext cx="7560840" cy="335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2387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Клетки с </a:t>
            </a:r>
            <a:r>
              <a:rPr lang="en-US" dirty="0" smtClean="0"/>
              <a:t>On </a:t>
            </a:r>
            <a:r>
              <a:rPr lang="ru-RU" dirty="0" smtClean="0"/>
              <a:t>и </a:t>
            </a:r>
            <a:r>
              <a:rPr lang="en-US" dirty="0" smtClean="0"/>
              <a:t>Off </a:t>
            </a:r>
            <a:r>
              <a:rPr lang="ru-RU" dirty="0" smtClean="0"/>
              <a:t>центром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608" y="2420888"/>
            <a:ext cx="7013498" cy="2276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733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Выделение контура</a:t>
            </a:r>
            <a:endParaRPr lang="ru-RU" dirty="0"/>
          </a:p>
        </p:txBody>
      </p:sp>
      <p:pic>
        <p:nvPicPr>
          <p:cNvPr id="4" name="Рисунок 3" descr="C:\Users\Alexey\Pictures\Граница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32715"/>
            <a:ext cx="2987675" cy="2075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5004048" y="1908249"/>
            <a:ext cx="3019425" cy="353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8332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Зрительный тракт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956" y="1700808"/>
            <a:ext cx="4316730" cy="466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5274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НКТ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01824"/>
            <a:ext cx="3313212" cy="41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48149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Избирательная реакция</a:t>
            </a:r>
            <a:endParaRPr lang="ru-RU" dirty="0"/>
          </a:p>
        </p:txBody>
      </p:sp>
      <p:pic>
        <p:nvPicPr>
          <p:cNvPr id="4" name="Объект 3" descr="C:\Users\AR\Pictures\g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810544"/>
            <a:ext cx="6267450" cy="4105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02513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Рецептивные поля простой клетки </a:t>
            </a: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5300" y="2815431"/>
            <a:ext cx="81534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852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сложной клетки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267744" y="2060848"/>
            <a:ext cx="4276090" cy="367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557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Распределение ориентационных колонок</a:t>
            </a:r>
            <a:endParaRPr lang="ru-RU" dirty="0"/>
          </a:p>
        </p:txBody>
      </p:sp>
      <p:pic>
        <p:nvPicPr>
          <p:cNvPr id="4" name="Рисунок 3" descr="C:\Users\AR\Pictures\g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44824"/>
            <a:ext cx="5976664" cy="41803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850457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Саккады</a:t>
            </a:r>
            <a:endParaRPr lang="ru-RU" dirty="0"/>
          </a:p>
        </p:txBody>
      </p:sp>
      <p:pic>
        <p:nvPicPr>
          <p:cNvPr id="4" name="Объект 3" descr="Так мы смотрим на Нефертити. Впервые эксперимент был поставлен в лаборатории А.Л. Ярбуса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16832"/>
            <a:ext cx="5007211" cy="35398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886664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Микросаккады, дрейф, тремор</a:t>
            </a:r>
            <a:endParaRPr lang="ru-RU" dirty="0"/>
          </a:p>
        </p:txBody>
      </p:sp>
      <p:pic>
        <p:nvPicPr>
          <p:cNvPr id="4" name="Рисунок 3" descr="Наши глаза все время в движении: зигзагообразные линии – дрейф, прямые линии – быстрые саккадические скач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057399"/>
            <a:ext cx="4032448" cy="3974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202313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 дрейфа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718722" y="2060848"/>
            <a:ext cx="7833040" cy="365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1624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Зависимость рисунка от угла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01787" y="1889760"/>
            <a:ext cx="5940425" cy="307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677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ru-RU" dirty="0" smtClean="0"/>
              <a:t>Тремор обеспечивает восприятие слишком тонких линий, размывая их до размеров центра рецептивного поля</a:t>
            </a:r>
          </a:p>
          <a:p>
            <a:r>
              <a:rPr lang="ru-RU" dirty="0" smtClean="0"/>
              <a:t>Дрейф делает образы перекрывающимися и позволяет говорить о степени похожести смещенных образов</a:t>
            </a:r>
          </a:p>
          <a:p>
            <a:r>
              <a:rPr lang="ru-RU" dirty="0" smtClean="0"/>
              <a:t>Микросаккады позволяют объединить в одной миниколонке различные фазы одного образа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507349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Варианты моделирования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577" y="1600200"/>
            <a:ext cx="628684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1061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403648" y="1412776"/>
            <a:ext cx="5940425" cy="439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1709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01787" y="1235392"/>
            <a:ext cx="5940425" cy="438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30031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Распределение глазодоминантности</a:t>
            </a:r>
            <a:endParaRPr lang="ru-RU" dirty="0"/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492896"/>
            <a:ext cx="3384376" cy="2823732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644008" y="2420888"/>
            <a:ext cx="2880320" cy="289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01124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Пакеты описания</a:t>
            </a:r>
            <a:endParaRPr lang="ru-RU" dirty="0"/>
          </a:p>
        </p:txBody>
      </p:sp>
      <p:pic>
        <p:nvPicPr>
          <p:cNvPr id="4" name="Объект 3" descr="http://www.osp.ru/data/237/536/1234/043_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48880"/>
            <a:ext cx="3619500" cy="213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436181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Четверохолмие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76872"/>
            <a:ext cx="3741737" cy="330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87758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 информационного пакета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9350" y="1562100"/>
            <a:ext cx="43053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20980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1041</Words>
  <Application>Microsoft Office PowerPoint</Application>
  <PresentationFormat>Экран (4:3)</PresentationFormat>
  <Paragraphs>102</Paragraphs>
  <Slides>64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5" baseType="lpstr">
      <vt:lpstr>Тема Office</vt:lpstr>
      <vt:lpstr>Память и обобщение</vt:lpstr>
      <vt:lpstr>Мозг</vt:lpstr>
      <vt:lpstr>Зоны коры</vt:lpstr>
      <vt:lpstr>Структура коры</vt:lpstr>
      <vt:lpstr>Система проекций</vt:lpstr>
      <vt:lpstr>проект Connectomics</vt:lpstr>
      <vt:lpstr>проект Connectomics</vt:lpstr>
      <vt:lpstr>Задача обобщения 1</vt:lpstr>
      <vt:lpstr>Задача обобщения 2</vt:lpstr>
      <vt:lpstr>Задача обобщения 3</vt:lpstr>
      <vt:lpstr>Задача обобщения 4</vt:lpstr>
      <vt:lpstr>Задача обобщения 5</vt:lpstr>
      <vt:lpstr>Нейрон (Маккалока — Питтса)</vt:lpstr>
      <vt:lpstr>Линейный сумматор</vt:lpstr>
      <vt:lpstr>Фильтр Хебба</vt:lpstr>
      <vt:lpstr>Главная компонента</vt:lpstr>
      <vt:lpstr>Обобщенный алгоритм Хебба</vt:lpstr>
      <vt:lpstr>Алгоритм декорреляции</vt:lpstr>
      <vt:lpstr>Кластеризация. EM алгоритм</vt:lpstr>
      <vt:lpstr>Запоминание цельного образа</vt:lpstr>
      <vt:lpstr>Регулярная активность нейрона</vt:lpstr>
      <vt:lpstr>Спонтанная активность (теория Радченко)</vt:lpstr>
      <vt:lpstr>Идентификаторы</vt:lpstr>
      <vt:lpstr>Ассоциативные машины</vt:lpstr>
      <vt:lpstr>Кортикальная колонка</vt:lpstr>
      <vt:lpstr>Сегментация памяти</vt:lpstr>
      <vt:lpstr>Пространственная организация (карты Кохонена)</vt:lpstr>
      <vt:lpstr>Карты Кохонена</vt:lpstr>
      <vt:lpstr>Организация по позиции нейронов памяти</vt:lpstr>
      <vt:lpstr>Поле активности</vt:lpstr>
      <vt:lpstr>Обобщение</vt:lpstr>
      <vt:lpstr>Объединение разных образов  в одном обобщении</vt:lpstr>
      <vt:lpstr>Понятие</vt:lpstr>
      <vt:lpstr>Понятие</vt:lpstr>
      <vt:lpstr>Понятие</vt:lpstr>
      <vt:lpstr>Обобщение понятий</vt:lpstr>
      <vt:lpstr>Консолидация памяти (схема К. Анохина)</vt:lpstr>
      <vt:lpstr>Опыты Паскуаля-Леоне </vt:lpstr>
      <vt:lpstr>Реконсолидация памяти</vt:lpstr>
      <vt:lpstr>Ретроградная амнезия и электрошоковая терапия</vt:lpstr>
      <vt:lpstr>Тотальное запоминание. Оптимизация. Сон</vt:lpstr>
      <vt:lpstr>Зрение</vt:lpstr>
      <vt:lpstr>Сетчатка</vt:lpstr>
      <vt:lpstr>Рецептивные поля ганглиозных клеток</vt:lpstr>
      <vt:lpstr>Клетки с On и Off центром</vt:lpstr>
      <vt:lpstr>Выделение контура</vt:lpstr>
      <vt:lpstr>Зрительный тракт</vt:lpstr>
      <vt:lpstr>НКТ</vt:lpstr>
      <vt:lpstr>Избирательная реакция</vt:lpstr>
      <vt:lpstr>Рецептивные поля простой клетки </vt:lpstr>
      <vt:lpstr>Ответ сложной клетки</vt:lpstr>
      <vt:lpstr>Распределение ориентационных колонок</vt:lpstr>
      <vt:lpstr>Саккады</vt:lpstr>
      <vt:lpstr>Микросаккады, дрейф, тремор</vt:lpstr>
      <vt:lpstr>Результат дрейфа</vt:lpstr>
      <vt:lpstr>Зависимость рисунка от угла</vt:lpstr>
      <vt:lpstr>Презентация PowerPoint</vt:lpstr>
      <vt:lpstr>Варианты моделирования</vt:lpstr>
      <vt:lpstr>Презентация PowerPoint</vt:lpstr>
      <vt:lpstr>Презентация PowerPoint</vt:lpstr>
      <vt:lpstr>Распределение глазодоминантности</vt:lpstr>
      <vt:lpstr>Пакеты описания</vt:lpstr>
      <vt:lpstr>Четверохолмие</vt:lpstr>
      <vt:lpstr>Пример информационного пакета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Память и обобщение</dc:title>
  <dc:creator>Alexey Redozubov</dc:creator>
  <cp:lastModifiedBy>Alexey Redozubov</cp:lastModifiedBy>
  <cp:revision>17</cp:revision>
  <dcterms:created xsi:type="dcterms:W3CDTF">2013-09-30T10:36:17Z</dcterms:created>
  <dcterms:modified xsi:type="dcterms:W3CDTF">2013-10-02T10:32:45Z</dcterms:modified>
</cp:coreProperties>
</file>