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77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6" r:id="rId28"/>
    <p:sldId id="285" r:id="rId29"/>
    <p:sldId id="283" r:id="rId30"/>
    <p:sldId id="284" r:id="rId31"/>
    <p:sldId id="287" r:id="rId32"/>
    <p:sldId id="289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992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0C0ABF-D6A6-1B4E-845E-37CC48AC3715}" type="datetimeFigureOut">
              <a:rPr lang="ru-RU" smtClean="0"/>
              <a:t>2/24/13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8BE3D-3689-2447-8DDA-4AAE5B95F6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6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8BE3D-3689-2447-8DDA-4AAE5B95F66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998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674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026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537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79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795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927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079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104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72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269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707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95A18-EE99-334C-BEC0-CE61ADCA5EEF}" type="datetimeFigureOut">
              <a:rPr lang="ru-RU" smtClean="0"/>
              <a:t>2/24/13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CC658-94CD-DB40-9D8D-A6797B5A5D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492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Суперкомпиляция и искусственный интеллект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Виталий Худобахшов</a:t>
            </a:r>
          </a:p>
          <a:p>
            <a:r>
              <a:rPr lang="ru-RU" dirty="0" smtClean="0"/>
              <a:t>Факультет свободных искусств и наук СПбГУ</a:t>
            </a:r>
          </a:p>
        </p:txBody>
      </p:sp>
    </p:spTree>
    <p:extLst>
      <p:ext uri="{BB962C8B-B14F-4D97-AF65-F5344CB8AC3E}">
        <p14:creationId xmlns:p14="http://schemas.microsoft.com/office/powerpoint/2010/main" val="3576604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В. Ф. </a:t>
            </a:r>
            <a:r>
              <a:rPr lang="ru-RU" dirty="0" err="1" smtClean="0"/>
              <a:t>Турчин</a:t>
            </a:r>
            <a:r>
              <a:rPr lang="ru-RU" dirty="0" smtClean="0"/>
              <a:t> (1931-2010)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д.ф.-м.н. по физике</a:t>
            </a:r>
          </a:p>
          <a:p>
            <a:r>
              <a:rPr lang="ru-RU" dirty="0" smtClean="0"/>
              <a:t>создал общую теорию эволюции (философия)</a:t>
            </a:r>
            <a:r>
              <a:rPr lang="en-US" dirty="0"/>
              <a:t>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smtClean="0"/>
              <a:t>теория метасистемных переходов</a:t>
            </a:r>
          </a:p>
          <a:p>
            <a:r>
              <a:rPr lang="ru-RU" dirty="0" smtClean="0"/>
              <a:t>в 1966 году, году изобрел язык РЕФАЛ</a:t>
            </a:r>
          </a:p>
          <a:p>
            <a:r>
              <a:rPr lang="ru-RU" dirty="0" smtClean="0"/>
              <a:t>первые работы по метавычислениям в 70-х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7235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Теория метасистемных переходов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эволюция любой системы </a:t>
            </a:r>
            <a:r>
              <a:rPr lang="ru-RU" dirty="0" smtClean="0"/>
              <a:t>–</a:t>
            </a:r>
            <a:r>
              <a:rPr lang="ru-RU" dirty="0" smtClean="0"/>
              <a:t> квантованный процесс</a:t>
            </a:r>
          </a:p>
          <a:p>
            <a:r>
              <a:rPr lang="ru-RU" dirty="0" smtClean="0"/>
              <a:t>существуют элементарные шаги эволюции</a:t>
            </a:r>
          </a:p>
          <a:p>
            <a:r>
              <a:rPr lang="ru-RU" dirty="0" smtClean="0"/>
              <a:t>шаг эволюции = метасистемный переход</a:t>
            </a:r>
          </a:p>
          <a:p>
            <a:r>
              <a:rPr lang="ru-RU" dirty="0" smtClean="0"/>
              <a:t>запрет на эволюцию </a:t>
            </a:r>
            <a:r>
              <a:rPr lang="ru-RU" dirty="0" smtClean="0"/>
              <a:t>–</a:t>
            </a:r>
            <a:r>
              <a:rPr lang="ru-RU" dirty="0" smtClean="0"/>
              <a:t> подавление возможности метасистемных переходов</a:t>
            </a:r>
          </a:p>
          <a:p>
            <a:r>
              <a:rPr lang="ru-RU" dirty="0" smtClean="0"/>
              <a:t>книга «Феномен науки: кибернетический подход к эволюции»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4499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Метавычисления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применение теории метасистем и метасистемных переходов</a:t>
            </a:r>
          </a:p>
          <a:p>
            <a:r>
              <a:rPr lang="ru-RU" dirty="0" smtClean="0"/>
              <a:t>процесс-ориентированный подход к построению анализа и преобразования программ</a:t>
            </a:r>
          </a:p>
          <a:p>
            <a:r>
              <a:rPr lang="ru-RU" dirty="0" smtClean="0"/>
              <a:t>фиксируем язык реализации </a:t>
            </a:r>
            <a:r>
              <a:rPr lang="en-US" dirty="0" smtClean="0"/>
              <a:t>R, </a:t>
            </a:r>
            <a:r>
              <a:rPr lang="ru-RU" dirty="0" smtClean="0"/>
              <a:t>на котором написаны все программы </a:t>
            </a:r>
            <a:r>
              <a:rPr lang="en-US" dirty="0" smtClean="0"/>
              <a:t>p</a:t>
            </a:r>
            <a:r>
              <a:rPr lang="ru-RU" dirty="0" smtClean="0"/>
              <a:t>, к которым применяются метапрограммы</a:t>
            </a:r>
          </a:p>
          <a:p>
            <a:r>
              <a:rPr lang="ru-RU" dirty="0" smtClean="0"/>
              <a:t>если метапрограмма написана на </a:t>
            </a:r>
            <a:r>
              <a:rPr lang="en-US" dirty="0" smtClean="0"/>
              <a:t>R, </a:t>
            </a:r>
            <a:r>
              <a:rPr lang="ru-RU" dirty="0" smtClean="0"/>
              <a:t>то метапрограмму можно применять к себе </a:t>
            </a:r>
            <a:r>
              <a:rPr lang="en-US" dirty="0" smtClean="0"/>
              <a:t> </a:t>
            </a:r>
            <a:r>
              <a:rPr lang="ru-RU" dirty="0" smtClean="0"/>
              <a:t>(</a:t>
            </a:r>
            <a:r>
              <a:rPr lang="ru-RU" dirty="0" err="1" smtClean="0"/>
              <a:t>самоприменение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1589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Процесс-ориентированный подход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80453"/>
            <a:ext cx="8229600" cy="216050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разработка программы </a:t>
            </a:r>
            <a:r>
              <a:rPr lang="en-US" dirty="0" smtClean="0"/>
              <a:t>M, </a:t>
            </a:r>
            <a:r>
              <a:rPr lang="ru-RU" dirty="0" smtClean="0"/>
              <a:t>которая наблюдает и управляет процессами вычисления исходной программы </a:t>
            </a:r>
            <a:r>
              <a:rPr lang="en-US" dirty="0" smtClean="0"/>
              <a:t>p (</a:t>
            </a:r>
            <a:r>
              <a:rPr lang="ru-RU" dirty="0" smtClean="0"/>
              <a:t>на одиночных данных </a:t>
            </a:r>
            <a:r>
              <a:rPr lang="en-US" dirty="0" smtClean="0"/>
              <a:t>d </a:t>
            </a:r>
            <a:r>
              <a:rPr lang="ru-RU" dirty="0" smtClean="0"/>
              <a:t>или на множестве </a:t>
            </a:r>
            <a:r>
              <a:rPr lang="en-US" dirty="0" smtClean="0"/>
              <a:t>C).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4284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Более широкий контекст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86331"/>
            <a:ext cx="8229600" cy="165582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У </a:t>
            </a:r>
            <a:r>
              <a:rPr lang="ru-RU" dirty="0" err="1" smtClean="0"/>
              <a:t>Турчина</a:t>
            </a:r>
            <a:r>
              <a:rPr lang="ru-RU" dirty="0" smtClean="0"/>
              <a:t> любая наука </a:t>
            </a:r>
            <a:r>
              <a:rPr lang="ru-RU" dirty="0" smtClean="0"/>
              <a:t>–</a:t>
            </a:r>
            <a:r>
              <a:rPr lang="ru-RU" dirty="0" smtClean="0"/>
              <a:t> это формальная лингвистическая модель</a:t>
            </a:r>
            <a:r>
              <a:rPr lang="en-US"/>
              <a:t>,</a:t>
            </a:r>
            <a:r>
              <a:rPr lang="ru-RU" smtClean="0"/>
              <a:t> </a:t>
            </a:r>
            <a:r>
              <a:rPr lang="ru-RU" dirty="0" smtClean="0"/>
              <a:t>и использовать метавычисления можно в любой науке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9912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Понятие </a:t>
            </a:r>
            <a:r>
              <a:rPr lang="ru-RU" dirty="0" err="1" smtClean="0"/>
              <a:t>специализатора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R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smtClean="0"/>
              <a:t>язык программирования</a:t>
            </a:r>
          </a:p>
          <a:p>
            <a:pPr marL="0" indent="0">
              <a:buNone/>
            </a:pPr>
            <a:r>
              <a:rPr lang="en-US" dirty="0" smtClean="0"/>
              <a:t>D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smtClean="0"/>
              <a:t>данные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s: R x D -&gt; R, </a:t>
            </a:r>
            <a:r>
              <a:rPr lang="ru-RU" dirty="0" smtClean="0"/>
              <a:t>пусть </a:t>
            </a:r>
            <a:r>
              <a:rPr lang="en-US" dirty="0" smtClean="0"/>
              <a:t>p(x, y) </a:t>
            </a:r>
            <a:r>
              <a:rPr lang="ru-RU" dirty="0" smtClean="0"/>
              <a:t>–</a:t>
            </a:r>
            <a:r>
              <a:rPr lang="ru-RU" dirty="0"/>
              <a:t> </a:t>
            </a:r>
            <a:r>
              <a:rPr lang="ru-RU" dirty="0" smtClean="0"/>
              <a:t>программа на </a:t>
            </a:r>
            <a:r>
              <a:rPr lang="en-US" dirty="0" smtClean="0"/>
              <a:t>R</a:t>
            </a:r>
            <a:r>
              <a:rPr lang="ru-RU" dirty="0" smtClean="0"/>
              <a:t>, тогда</a:t>
            </a:r>
          </a:p>
          <a:p>
            <a:pPr marL="0" indent="0">
              <a:buNone/>
            </a:pPr>
            <a:r>
              <a:rPr lang="en-US" dirty="0" smtClean="0"/>
              <a:t>s(p, x) = </a:t>
            </a:r>
            <a:r>
              <a:rPr lang="en-US" dirty="0" err="1" smtClean="0"/>
              <a:t>p</a:t>
            </a:r>
            <a:r>
              <a:rPr lang="en-US" baseline="-25000" dirty="0" err="1" smtClean="0"/>
              <a:t>x</a:t>
            </a:r>
            <a:r>
              <a:rPr lang="ru-RU" baseline="-25000" dirty="0" smtClean="0"/>
              <a:t> </a:t>
            </a:r>
            <a:r>
              <a:rPr lang="en-US" dirty="0" smtClean="0"/>
              <a:t>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err="1" smtClean="0"/>
              <a:t>специализатор</a:t>
            </a:r>
            <a:r>
              <a:rPr lang="ru-RU" dirty="0" smtClean="0"/>
              <a:t>, т.е.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p(x, y)=s(</a:t>
            </a:r>
            <a:r>
              <a:rPr lang="en-US" dirty="0" err="1" smtClean="0"/>
              <a:t>p,x</a:t>
            </a:r>
            <a:r>
              <a:rPr lang="en-US" dirty="0" smtClean="0"/>
              <a:t>)(y)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8732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Проекции </a:t>
            </a:r>
            <a:r>
              <a:rPr lang="ru-RU" dirty="0" err="1" smtClean="0"/>
              <a:t>Футамуры-Турчина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r = </a:t>
            </a:r>
            <a:r>
              <a:rPr lang="en-US" dirty="0" err="1" smtClean="0"/>
              <a:t>pL</a:t>
            </a:r>
            <a:r>
              <a:rPr lang="en-US" dirty="0" smtClean="0"/>
              <a:t>(d), </a:t>
            </a:r>
            <a:r>
              <a:rPr lang="ru-RU" dirty="0" smtClean="0"/>
              <a:t>для любого </a:t>
            </a:r>
            <a:r>
              <a:rPr lang="en-US" dirty="0" err="1" smtClean="0"/>
              <a:t>pL</a:t>
            </a:r>
            <a:r>
              <a:rPr lang="en-US" dirty="0" smtClean="0"/>
              <a:t> </a:t>
            </a:r>
            <a:r>
              <a:rPr lang="ru-RU" dirty="0" smtClean="0"/>
              <a:t>из </a:t>
            </a:r>
            <a:r>
              <a:rPr lang="en-US" dirty="0" smtClean="0"/>
              <a:t>L </a:t>
            </a:r>
            <a:r>
              <a:rPr lang="ru-RU" dirty="0" smtClean="0"/>
              <a:t>и </a:t>
            </a:r>
            <a:r>
              <a:rPr lang="en-US" dirty="0" smtClean="0"/>
              <a:t>d </a:t>
            </a:r>
            <a:r>
              <a:rPr lang="ru-RU" dirty="0" smtClean="0"/>
              <a:t>из </a:t>
            </a:r>
            <a:r>
              <a:rPr lang="en-US" dirty="0" smtClean="0"/>
              <a:t>D</a:t>
            </a:r>
          </a:p>
          <a:p>
            <a:pPr marL="0" indent="0">
              <a:buNone/>
            </a:pPr>
            <a:r>
              <a:rPr lang="en-US" dirty="0" smtClean="0"/>
              <a:t>r = </a:t>
            </a:r>
            <a:r>
              <a:rPr lang="en-US" dirty="0" err="1" smtClean="0"/>
              <a:t>intL</a:t>
            </a:r>
            <a:r>
              <a:rPr lang="en-US" dirty="0" smtClean="0"/>
              <a:t>(</a:t>
            </a:r>
            <a:r>
              <a:rPr lang="en-US" dirty="0" err="1" smtClean="0"/>
              <a:t>pL</a:t>
            </a:r>
            <a:r>
              <a:rPr lang="en-US" dirty="0" smtClean="0"/>
              <a:t>, d)</a:t>
            </a:r>
            <a:r>
              <a:rPr lang="ru-RU" dirty="0" smtClean="0"/>
              <a:t>, т.е. </a:t>
            </a:r>
            <a:r>
              <a:rPr lang="en-US" dirty="0" err="1" smtClean="0"/>
              <a:t>pL</a:t>
            </a:r>
            <a:r>
              <a:rPr lang="en-US" dirty="0" smtClean="0"/>
              <a:t>(d)=</a:t>
            </a:r>
            <a:r>
              <a:rPr lang="en-US" dirty="0" err="1" smtClean="0"/>
              <a:t>intL</a:t>
            </a:r>
            <a:r>
              <a:rPr lang="en-US" dirty="0" smtClean="0"/>
              <a:t>(</a:t>
            </a:r>
            <a:r>
              <a:rPr lang="en-US" dirty="0" err="1" smtClean="0"/>
              <a:t>pL</a:t>
            </a:r>
            <a:r>
              <a:rPr lang="en-US" dirty="0" smtClean="0"/>
              <a:t>, d)</a:t>
            </a:r>
            <a:endParaRPr lang="ru-RU" dirty="0" smtClean="0"/>
          </a:p>
          <a:p>
            <a:pPr marL="0" indent="0">
              <a:buNone/>
            </a:pPr>
            <a:r>
              <a:rPr lang="en-US" dirty="0" err="1" smtClean="0"/>
              <a:t>intL</a:t>
            </a:r>
            <a:r>
              <a:rPr lang="en-US" dirty="0" smtClean="0"/>
              <a:t>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smtClean="0"/>
              <a:t>интерпретатор языка </a:t>
            </a:r>
            <a:r>
              <a:rPr lang="en-US" dirty="0" smtClean="0"/>
              <a:t>L </a:t>
            </a:r>
            <a:r>
              <a:rPr lang="ru-RU" dirty="0" smtClean="0"/>
              <a:t>на </a:t>
            </a:r>
            <a:r>
              <a:rPr lang="en-US" dirty="0" smtClean="0"/>
              <a:t>R</a:t>
            </a:r>
            <a:endParaRPr lang="ru-RU" dirty="0"/>
          </a:p>
          <a:p>
            <a:pPr marL="0" indent="0">
              <a:buNone/>
            </a:pPr>
            <a:r>
              <a:rPr lang="en-US" dirty="0" err="1" smtClean="0"/>
              <a:t>intL</a:t>
            </a:r>
            <a:r>
              <a:rPr lang="en-US" dirty="0" smtClean="0"/>
              <a:t>(</a:t>
            </a:r>
            <a:r>
              <a:rPr lang="en-US" dirty="0" err="1" smtClean="0"/>
              <a:t>pL</a:t>
            </a:r>
            <a:r>
              <a:rPr lang="en-US" dirty="0" smtClean="0"/>
              <a:t>, d) = s(</a:t>
            </a:r>
            <a:r>
              <a:rPr lang="en-US" dirty="0" err="1" smtClean="0"/>
              <a:t>intL</a:t>
            </a:r>
            <a:r>
              <a:rPr lang="en-US" dirty="0" smtClean="0"/>
              <a:t>, </a:t>
            </a:r>
            <a:r>
              <a:rPr lang="en-US" dirty="0" err="1" smtClean="0"/>
              <a:t>pL</a:t>
            </a:r>
            <a:r>
              <a:rPr lang="en-US" dirty="0" smtClean="0"/>
              <a:t>)(d)</a:t>
            </a:r>
            <a:r>
              <a:rPr lang="en-US" dirty="0"/>
              <a:t> </a:t>
            </a:r>
            <a:r>
              <a:rPr lang="en-US" dirty="0" smtClean="0"/>
              <a:t>=</a:t>
            </a:r>
          </a:p>
          <a:p>
            <a:pPr marL="0" indent="0">
              <a:buNone/>
            </a:pPr>
            <a:r>
              <a:rPr lang="en-US" dirty="0" smtClean="0"/>
              <a:t>= s(s, </a:t>
            </a:r>
            <a:r>
              <a:rPr lang="en-US" dirty="0" err="1" smtClean="0"/>
              <a:t>intL</a:t>
            </a:r>
            <a:r>
              <a:rPr lang="en-US" dirty="0" smtClean="0"/>
              <a:t>)(</a:t>
            </a:r>
            <a:r>
              <a:rPr lang="en-US" dirty="0" err="1" smtClean="0"/>
              <a:t>pL</a:t>
            </a:r>
            <a:r>
              <a:rPr lang="en-US" dirty="0" smtClean="0"/>
              <a:t>)(d) =</a:t>
            </a:r>
          </a:p>
          <a:p>
            <a:pPr marL="0" indent="0">
              <a:buNone/>
            </a:pPr>
            <a:r>
              <a:rPr lang="en-US" dirty="0" smtClean="0"/>
              <a:t>= s(s, s)(</a:t>
            </a:r>
            <a:r>
              <a:rPr lang="en-US" dirty="0" err="1" smtClean="0"/>
              <a:t>intL</a:t>
            </a:r>
            <a:r>
              <a:rPr lang="en-US" dirty="0" smtClean="0"/>
              <a:t>)(</a:t>
            </a:r>
            <a:r>
              <a:rPr lang="en-US" dirty="0" err="1" smtClean="0"/>
              <a:t>pL</a:t>
            </a:r>
            <a:r>
              <a:rPr lang="en-US" dirty="0" smtClean="0"/>
              <a:t>)(d)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4383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Суперкомпиляция</a:t>
            </a:r>
            <a:r>
              <a:rPr lang="en-US" dirty="0" smtClean="0"/>
              <a:t> </a:t>
            </a:r>
            <a:r>
              <a:rPr lang="ru-RU" dirty="0" smtClean="0"/>
              <a:t>по </a:t>
            </a:r>
            <a:r>
              <a:rPr lang="ru-RU" dirty="0" err="1" smtClean="0"/>
              <a:t>Турчину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программе </a:t>
            </a:r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r>
              <a:rPr lang="ru-RU" dirty="0" smtClean="0"/>
              <a:t> ставится в соответствие машина </a:t>
            </a:r>
            <a:r>
              <a:rPr lang="en-US" dirty="0" smtClean="0"/>
              <a:t>M</a:t>
            </a:r>
            <a:r>
              <a:rPr lang="en-US" baseline="-25000" dirty="0" smtClean="0"/>
              <a:t>1</a:t>
            </a:r>
            <a:r>
              <a:rPr lang="ru-RU" dirty="0" smtClean="0"/>
              <a:t>, моделирующая в общем виде выполнение программы </a:t>
            </a:r>
            <a:r>
              <a:rPr lang="en-US" dirty="0" smtClean="0"/>
              <a:t> p</a:t>
            </a:r>
            <a:r>
              <a:rPr lang="en-US" baseline="-25000" dirty="0" smtClean="0"/>
              <a:t>1</a:t>
            </a:r>
          </a:p>
          <a:p>
            <a:r>
              <a:rPr lang="ru-RU" dirty="0" smtClean="0"/>
              <a:t>Контролируя и наблюдая (</a:t>
            </a:r>
            <a:r>
              <a:rPr lang="en-US" dirty="0" err="1" smtClean="0"/>
              <a:t>SUPERvises</a:t>
            </a:r>
            <a:r>
              <a:rPr lang="en-US" dirty="0" smtClean="0"/>
              <a:t>) </a:t>
            </a:r>
            <a:r>
              <a:rPr lang="ru-RU" dirty="0" smtClean="0"/>
              <a:t>работу машины </a:t>
            </a:r>
            <a:r>
              <a:rPr lang="en-US" dirty="0" smtClean="0"/>
              <a:t>M</a:t>
            </a:r>
            <a:r>
              <a:rPr lang="en-US" baseline="-25000" dirty="0" smtClean="0"/>
              <a:t>1</a:t>
            </a:r>
            <a:r>
              <a:rPr lang="ru-RU" dirty="0" smtClean="0"/>
              <a:t>, суперкомпилятор создает (компилирует, </a:t>
            </a:r>
            <a:r>
              <a:rPr lang="en-US" dirty="0" smtClean="0"/>
              <a:t>COMPILEs)</a:t>
            </a:r>
            <a:r>
              <a:rPr lang="ru-RU" dirty="0" smtClean="0"/>
              <a:t> другую машину </a:t>
            </a:r>
            <a:r>
              <a:rPr lang="en-US" dirty="0" smtClean="0"/>
              <a:t>M</a:t>
            </a:r>
            <a:r>
              <a:rPr lang="en-US" baseline="-25000" dirty="0" smtClean="0"/>
              <a:t>2</a:t>
            </a:r>
            <a:r>
              <a:rPr lang="ru-RU" dirty="0" smtClean="0"/>
              <a:t>, которая полностью описывает </a:t>
            </a:r>
            <a:r>
              <a:rPr lang="en-US" dirty="0" smtClean="0"/>
              <a:t>M</a:t>
            </a:r>
            <a:r>
              <a:rPr lang="en-US" baseline="-25000" dirty="0" smtClean="0"/>
              <a:t>1</a:t>
            </a:r>
          </a:p>
          <a:p>
            <a:r>
              <a:rPr lang="ru-RU" dirty="0" smtClean="0"/>
              <a:t>Машина </a:t>
            </a:r>
            <a:r>
              <a:rPr lang="en-US" dirty="0" smtClean="0"/>
              <a:t>M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ru-RU" dirty="0" smtClean="0"/>
              <a:t>далее может быть представлена в виде программы </a:t>
            </a:r>
            <a:r>
              <a:rPr lang="en-US" smtClean="0"/>
              <a:t>P</a:t>
            </a:r>
            <a:r>
              <a:rPr lang="en-US" baseline="-25000" smtClean="0"/>
              <a:t>2</a:t>
            </a:r>
            <a:r>
              <a:rPr lang="en-US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6258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рассмотрим функцию сложения натуральных чисел </a:t>
            </a:r>
            <a:r>
              <a:rPr lang="en-US" dirty="0" smtClean="0"/>
              <a:t>add</a:t>
            </a:r>
          </a:p>
          <a:p>
            <a:r>
              <a:rPr lang="ru-RU" dirty="0" smtClean="0"/>
              <a:t>будем использовать синтаксис </a:t>
            </a:r>
            <a:r>
              <a:rPr lang="en-US" dirty="0" smtClean="0"/>
              <a:t>Haskell</a:t>
            </a:r>
          </a:p>
          <a:p>
            <a:r>
              <a:rPr lang="ru-RU" dirty="0" smtClean="0"/>
              <a:t>определим натуральные числа с «чистого листа»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7863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Натуральные числа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Ноль есть натуральное число, обозначим его </a:t>
            </a:r>
            <a:r>
              <a:rPr lang="en-US" dirty="0" smtClean="0"/>
              <a:t>Z.</a:t>
            </a:r>
          </a:p>
          <a:p>
            <a:r>
              <a:rPr lang="ru-RU" dirty="0" smtClean="0"/>
              <a:t>Для любого натурального числа </a:t>
            </a:r>
            <a:r>
              <a:rPr lang="en-US" dirty="0" smtClean="0"/>
              <a:t>n </a:t>
            </a:r>
            <a:r>
              <a:rPr lang="ru-RU" dirty="0" smtClean="0"/>
              <a:t>следующее задается «функцией следования» </a:t>
            </a:r>
            <a:r>
              <a:rPr lang="en-US" dirty="0" smtClean="0"/>
              <a:t>S n.</a:t>
            </a:r>
            <a:r>
              <a:rPr lang="ru-RU" dirty="0" smtClean="0"/>
              <a:t> </a:t>
            </a:r>
            <a:endParaRPr lang="en-US" dirty="0" smtClean="0"/>
          </a:p>
          <a:p>
            <a:r>
              <a:rPr lang="ru-RU" dirty="0" smtClean="0"/>
              <a:t>Нет других натуральных чисел, чем те, что задаются данными правилами, причем </a:t>
            </a:r>
            <a:r>
              <a:rPr lang="en-US" dirty="0" smtClean="0"/>
              <a:t>Z </a:t>
            </a:r>
            <a:r>
              <a:rPr lang="ru-RU" dirty="0" smtClean="0"/>
              <a:t>не равно </a:t>
            </a:r>
            <a:r>
              <a:rPr lang="en-US" dirty="0" smtClean="0"/>
              <a:t>S n </a:t>
            </a:r>
            <a:r>
              <a:rPr lang="ru-RU" dirty="0" smtClean="0"/>
              <a:t>для любого </a:t>
            </a:r>
            <a:r>
              <a:rPr lang="en-US" dirty="0" smtClean="0"/>
              <a:t>n.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4190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Сложение натуральных чисел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data N = Z | S N, </a:t>
            </a:r>
            <a:r>
              <a:rPr lang="ru-RU" dirty="0" smtClean="0"/>
              <a:t>таким образом</a:t>
            </a:r>
          </a:p>
          <a:p>
            <a:pPr marL="0" indent="0">
              <a:buNone/>
            </a:pPr>
            <a:r>
              <a:rPr lang="ru-RU" dirty="0" smtClean="0"/>
              <a:t>«0» - </a:t>
            </a:r>
            <a:r>
              <a:rPr lang="en-US" dirty="0" smtClean="0"/>
              <a:t>Z</a:t>
            </a:r>
          </a:p>
          <a:p>
            <a:pPr marL="0" indent="0">
              <a:buNone/>
            </a:pPr>
            <a:r>
              <a:rPr lang="ru-RU" dirty="0" smtClean="0"/>
              <a:t>«1» - </a:t>
            </a:r>
            <a:r>
              <a:rPr lang="en-US" dirty="0" smtClean="0"/>
              <a:t>S Z</a:t>
            </a:r>
          </a:p>
          <a:p>
            <a:pPr marL="0" indent="0">
              <a:buNone/>
            </a:pPr>
            <a:r>
              <a:rPr lang="ru-RU" dirty="0" smtClean="0"/>
              <a:t>«2» - </a:t>
            </a:r>
            <a:r>
              <a:rPr lang="en-US" dirty="0" smtClean="0"/>
              <a:t>S (S Z)</a:t>
            </a:r>
            <a:r>
              <a:rPr lang="ru-RU" dirty="0" smtClean="0"/>
              <a:t> и т.д.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 smtClean="0"/>
              <a:t>add x Z = x</a:t>
            </a:r>
          </a:p>
          <a:p>
            <a:pPr marL="0" indent="0">
              <a:buNone/>
            </a:pPr>
            <a:r>
              <a:rPr lang="en-US" dirty="0" smtClean="0"/>
              <a:t>add x (S y) = S (add x y) </a:t>
            </a:r>
          </a:p>
          <a:p>
            <a:pPr marL="0" indent="0">
              <a:buNone/>
            </a:pPr>
            <a:r>
              <a:rPr lang="en-US" dirty="0" smtClean="0"/>
              <a:t>add2 x  - </a:t>
            </a:r>
            <a:r>
              <a:rPr lang="ru-RU" dirty="0" smtClean="0"/>
              <a:t>это функция одного аргумента, которая прибавляет 2 к заданному числу </a:t>
            </a:r>
            <a:r>
              <a:rPr lang="en-US" dirty="0" smtClean="0"/>
              <a:t>x: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add2 x = add x (S (S Z))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854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Процесс вычислений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2461532"/>
              </p:ext>
            </p:extLst>
          </p:nvPr>
        </p:nvGraphicFramePr>
        <p:xfrm>
          <a:off x="457200" y="1600200"/>
          <a:ext cx="82296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Исходная программа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Путь вычислений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data</a:t>
                      </a:r>
                      <a:r>
                        <a:rPr lang="en-US" sz="2400" baseline="0" dirty="0" smtClean="0"/>
                        <a:t> N = Z | S N</a:t>
                      </a:r>
                    </a:p>
                    <a:p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add x Z = x</a:t>
                      </a:r>
                    </a:p>
                    <a:p>
                      <a:r>
                        <a:rPr lang="en-US" sz="2400" baseline="0" dirty="0" smtClean="0"/>
                        <a:t>add x (S y) = S (add x y)</a:t>
                      </a:r>
                    </a:p>
                    <a:p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add2 x = add x (S (S Z))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add2</a:t>
                      </a:r>
                      <a:r>
                        <a:rPr lang="en-US" sz="2400" baseline="0" dirty="0" smtClean="0"/>
                        <a:t> (S Z)</a:t>
                      </a:r>
                    </a:p>
                    <a:p>
                      <a:r>
                        <a:rPr lang="en-US" sz="2400" dirty="0" smtClean="0"/>
                        <a:t>add (S Z) (S (S Z))</a:t>
                      </a:r>
                    </a:p>
                    <a:p>
                      <a:r>
                        <a:rPr lang="en-US" sz="2400" dirty="0" smtClean="0"/>
                        <a:t>S (add</a:t>
                      </a:r>
                      <a:r>
                        <a:rPr lang="en-US" sz="2400" baseline="0" dirty="0" smtClean="0"/>
                        <a:t> (S Z) (S Z))</a:t>
                      </a:r>
                    </a:p>
                    <a:p>
                      <a:r>
                        <a:rPr lang="en-US" sz="2400" baseline="0" dirty="0" smtClean="0"/>
                        <a:t>S (S (add (S Z) Z)</a:t>
                      </a:r>
                    </a:p>
                    <a:p>
                      <a:r>
                        <a:rPr lang="en-US" sz="2400" dirty="0" smtClean="0"/>
                        <a:t>S (S (S Z))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3124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Транзитная прогонка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9280079"/>
              </p:ext>
            </p:extLst>
          </p:nvPr>
        </p:nvGraphicFramePr>
        <p:xfrm>
          <a:off x="457200" y="1600200"/>
          <a:ext cx="82296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Прогонка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Остаточная</a:t>
                      </a:r>
                      <a:r>
                        <a:rPr lang="ru-RU" sz="2400" baseline="0" dirty="0" smtClean="0"/>
                        <a:t> программа</a:t>
                      </a:r>
                      <a:endParaRPr lang="ru-RU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add2</a:t>
                      </a:r>
                      <a:r>
                        <a:rPr lang="en-US" sz="2400" baseline="0" dirty="0" smtClean="0"/>
                        <a:t> x</a:t>
                      </a:r>
                      <a:r>
                        <a:rPr lang="en-US" sz="2400" baseline="-25000" dirty="0" smtClean="0"/>
                        <a:t>1</a:t>
                      </a:r>
                      <a:endParaRPr lang="en-US" sz="2400" baseline="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add </a:t>
                      </a:r>
                      <a:r>
                        <a:rPr lang="en-US" sz="2400" baseline="0" dirty="0" smtClean="0"/>
                        <a:t>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dirty="0" smtClean="0"/>
                        <a:t>(S (S Z))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S (add</a:t>
                      </a:r>
                      <a:r>
                        <a:rPr lang="en-US" sz="2400" baseline="0" dirty="0" smtClean="0"/>
                        <a:t> 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baseline="0" dirty="0" smtClean="0"/>
                        <a:t> (S Z))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dirty="0" smtClean="0"/>
                        <a:t>S (S (add 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baseline="0" dirty="0" smtClean="0"/>
                        <a:t> Z)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S (S </a:t>
                      </a:r>
                      <a:r>
                        <a:rPr lang="en-US" sz="2400" baseline="0" dirty="0" smtClean="0"/>
                        <a:t>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dirty="0" smtClean="0"/>
                        <a:t>)</a:t>
                      </a:r>
                      <a:endParaRPr lang="ru-RU" sz="2400" dirty="0" smtClean="0"/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data</a:t>
                      </a:r>
                      <a:r>
                        <a:rPr lang="en-US" sz="2400" baseline="0" dirty="0" smtClean="0"/>
                        <a:t> N = Z | S N</a:t>
                      </a:r>
                    </a:p>
                    <a:p>
                      <a:endParaRPr lang="en-US" sz="2400" baseline="0" dirty="0" smtClean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dirty="0" smtClean="0"/>
                        <a:t>add2 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baseline="0" dirty="0" smtClean="0"/>
                        <a:t> = S (S 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baseline="0" dirty="0" smtClean="0"/>
                        <a:t>) </a:t>
                      </a:r>
                      <a:endParaRPr lang="ru-RU" sz="2400" baseline="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5063116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Суперкомпиляция функции </a:t>
            </a:r>
            <a:r>
              <a:rPr lang="en-US" sz="2400" dirty="0" smtClean="0"/>
              <a:t>add2. add2 x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</a:t>
            </a:r>
            <a:r>
              <a:rPr lang="ru-RU" sz="2400" dirty="0" smtClean="0"/>
              <a:t>–</a:t>
            </a:r>
            <a:r>
              <a:rPr lang="en-US" sz="2400" dirty="0" smtClean="0"/>
              <a:t> </a:t>
            </a:r>
            <a:r>
              <a:rPr lang="ru-RU" sz="2400" i="1" dirty="0" smtClean="0"/>
              <a:t>это начальная конфигурация</a:t>
            </a:r>
            <a:r>
              <a:rPr lang="ru-RU" sz="2400" dirty="0" smtClean="0"/>
              <a:t>, а </a:t>
            </a:r>
            <a:r>
              <a:rPr lang="en-US" sz="2400" dirty="0" smtClean="0"/>
              <a:t>x</a:t>
            </a:r>
            <a:r>
              <a:rPr lang="en-US" sz="2400" baseline="-25000" dirty="0" smtClean="0"/>
              <a:t>1</a:t>
            </a:r>
            <a:r>
              <a:rPr lang="en-US" sz="2400" dirty="0"/>
              <a:t> </a:t>
            </a:r>
            <a:r>
              <a:rPr lang="ru-RU" sz="2400" dirty="0" smtClean="0"/>
              <a:t>–</a:t>
            </a:r>
            <a:r>
              <a:rPr lang="en-US" sz="2400" dirty="0" smtClean="0"/>
              <a:t> </a:t>
            </a:r>
            <a:r>
              <a:rPr lang="ru-RU" sz="2400" i="1" dirty="0" smtClean="0"/>
              <a:t>конфигурационная переменная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40235389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Сужения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199" y="1600200"/>
            <a:ext cx="8229601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Пусть </a:t>
            </a:r>
            <a:r>
              <a:rPr lang="en-US" dirty="0" smtClean="0"/>
              <a:t>add2 x = add (S (S Z)) x , </a:t>
            </a:r>
            <a:r>
              <a:rPr lang="ru-RU" dirty="0" smtClean="0"/>
              <a:t>тогда</a:t>
            </a:r>
          </a:p>
          <a:p>
            <a:pPr marL="0" indent="0">
              <a:buNone/>
            </a:pPr>
            <a:r>
              <a:rPr lang="en-US" dirty="0" smtClean="0"/>
              <a:t>add2 x</a:t>
            </a:r>
            <a:r>
              <a:rPr lang="en-US" baseline="-25000" dirty="0" smtClean="0"/>
              <a:t>1</a:t>
            </a:r>
            <a:r>
              <a:rPr lang="en-US" dirty="0" smtClean="0"/>
              <a:t> = add (S (S Z)) x</a:t>
            </a:r>
            <a:r>
              <a:rPr lang="en-US" baseline="-25000" dirty="0" smtClean="0"/>
              <a:t>1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далее надо рассмотреть </a:t>
            </a:r>
            <a:r>
              <a:rPr lang="ru-RU" i="1" dirty="0" smtClean="0"/>
              <a:t>сужения</a:t>
            </a:r>
          </a:p>
          <a:p>
            <a:pPr marL="0" indent="0">
              <a:buNone/>
            </a:pPr>
            <a:r>
              <a:rPr lang="ru-RU" dirty="0" smtClean="0"/>
              <a:t>1) </a:t>
            </a:r>
            <a:r>
              <a:rPr lang="en-US" dirty="0" smtClean="0"/>
              <a:t>x</a:t>
            </a:r>
            <a:r>
              <a:rPr lang="en-US" baseline="-25000" dirty="0" smtClean="0"/>
              <a:t>1 </a:t>
            </a:r>
            <a:r>
              <a:rPr lang="en-US" dirty="0" smtClean="0"/>
              <a:t>-&gt; Z</a:t>
            </a:r>
            <a:r>
              <a:rPr lang="ru-RU" dirty="0" smtClean="0"/>
              <a:t> , что приводит к </a:t>
            </a:r>
            <a:r>
              <a:rPr lang="en-US" dirty="0" smtClean="0"/>
              <a:t>add (S (S Z)) Z</a:t>
            </a:r>
          </a:p>
          <a:p>
            <a:pPr marL="0" indent="0">
              <a:buNone/>
            </a:pPr>
            <a:r>
              <a:rPr lang="ru-RU" dirty="0" smtClean="0"/>
              <a:t>2) </a:t>
            </a:r>
            <a:r>
              <a:rPr lang="en-US" dirty="0" smtClean="0"/>
              <a:t>x</a:t>
            </a:r>
            <a:r>
              <a:rPr lang="en-US" baseline="-25000" dirty="0" smtClean="0"/>
              <a:t>1 </a:t>
            </a:r>
            <a:r>
              <a:rPr lang="en-US" dirty="0" smtClean="0"/>
              <a:t>-&gt; S x</a:t>
            </a:r>
            <a:r>
              <a:rPr lang="en-US" baseline="-25000" dirty="0" smtClean="0"/>
              <a:t>2</a:t>
            </a:r>
            <a:r>
              <a:rPr lang="ru-RU" baseline="-25000" dirty="0" smtClean="0"/>
              <a:t> </a:t>
            </a:r>
            <a:r>
              <a:rPr lang="ru-RU" dirty="0" smtClean="0"/>
              <a:t>, тогда получаем </a:t>
            </a:r>
            <a:r>
              <a:rPr lang="en-US" dirty="0" smtClean="0"/>
              <a:t>add (S (S Z)) (S x</a:t>
            </a:r>
            <a:r>
              <a:rPr lang="en-US" baseline="-25000" dirty="0" smtClean="0"/>
              <a:t>2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23466" y="5710664"/>
            <a:ext cx="31157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add x Z = x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add x (S y) = S (add x y) </a:t>
            </a:r>
            <a:endParaRPr lang="en-US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43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Дерево процессов</a:t>
            </a:r>
            <a:endParaRPr lang="ru-RU" dirty="0"/>
          </a:p>
        </p:txBody>
      </p:sp>
      <p:pic>
        <p:nvPicPr>
          <p:cNvPr id="10" name="Изображение 9" descr="Screen shot 2013-02-24 at 4.46.1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332" y="1417638"/>
            <a:ext cx="6300160" cy="516043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35465" y="4745464"/>
            <a:ext cx="33528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add x Z = x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add x (S y) = S (add x y)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smtClean="0">
                <a:solidFill>
                  <a:srgbClr val="FF0000"/>
                </a:solidFill>
              </a:rPr>
              <a:t>addTo2 x = add (S (S Z)) x </a:t>
            </a:r>
            <a:endParaRPr lang="en-US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946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Интерпретация дерева процессов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состояние</a:t>
            </a:r>
            <a:r>
              <a:rPr lang="ru-RU" dirty="0" smtClean="0"/>
              <a:t> задается вершиной в дереве вместе с набором текущих значений конфигурационных переменных</a:t>
            </a:r>
          </a:p>
          <a:p>
            <a:r>
              <a:rPr lang="ru-RU" dirty="0" smtClean="0"/>
              <a:t>при интерпретации рассматриваем 3 случая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конечная конфигурация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транзитная</a:t>
            </a:r>
          </a:p>
          <a:p>
            <a:pPr marL="971550" lvl="1" indent="-514350">
              <a:buFont typeface="+mj-lt"/>
              <a:buAutoNum type="arabicPeriod"/>
            </a:pPr>
            <a:r>
              <a:rPr lang="ru-RU" dirty="0" smtClean="0"/>
              <a:t>ветвление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9366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Свойство дерева процессов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каждому набору </a:t>
            </a:r>
            <a:r>
              <a:rPr lang="ru-RU" i="1" dirty="0" smtClean="0"/>
              <a:t>значений</a:t>
            </a:r>
            <a:r>
              <a:rPr lang="ru-RU" dirty="0" smtClean="0"/>
              <a:t> конфигурационных переменных в начальной конфигурации соответствует процесс, использующий эти значения как исходные данные</a:t>
            </a:r>
          </a:p>
          <a:p>
            <a:r>
              <a:rPr lang="ru-RU" dirty="0" smtClean="0"/>
              <a:t>каждому процессу вычислений соответствует </a:t>
            </a:r>
            <a:r>
              <a:rPr lang="ru-RU" i="1" dirty="0" smtClean="0"/>
              <a:t>путь</a:t>
            </a:r>
            <a:r>
              <a:rPr lang="ru-RU" dirty="0" smtClean="0"/>
              <a:t> в дереве</a:t>
            </a:r>
          </a:p>
          <a:p>
            <a:r>
              <a:rPr lang="ru-RU" dirty="0" smtClean="0"/>
              <a:t>дерево процессов можно интерпретировать как программу, </a:t>
            </a:r>
            <a:r>
              <a:rPr lang="ru-RU" i="1" dirty="0" smtClean="0"/>
              <a:t>эквивалентную</a:t>
            </a:r>
            <a:r>
              <a:rPr lang="ru-RU" dirty="0" smtClean="0"/>
              <a:t> исходной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8863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Тонкое наблюдение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 дереве остались только операции только над значениями конфигурационных переменных, а все операции над известной частью данных выполнились в процессе построения дерева.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87183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Свертка дерева процессов</a:t>
            </a:r>
            <a:endParaRPr lang="ru-RU" dirty="0"/>
          </a:p>
        </p:txBody>
      </p:sp>
      <p:pic>
        <p:nvPicPr>
          <p:cNvPr id="4" name="Содержимое 3" descr="Screen shot 2013-02-24 at 5.48.21 P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316"/>
          <a:stretch/>
        </p:blipFill>
        <p:spPr>
          <a:xfrm>
            <a:off x="2167467" y="1617133"/>
            <a:ext cx="6519333" cy="4525963"/>
          </a:xfrm>
        </p:spPr>
      </p:pic>
      <p:sp>
        <p:nvSpPr>
          <p:cNvPr id="5" name="Прямоугольник 4"/>
          <p:cNvSpPr/>
          <p:nvPr/>
        </p:nvSpPr>
        <p:spPr>
          <a:xfrm>
            <a:off x="135465" y="4745464"/>
            <a:ext cx="39454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add x Z = x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add x (S y) = S (add x y)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smtClean="0">
                <a:solidFill>
                  <a:srgbClr val="FF0000"/>
                </a:solidFill>
              </a:rPr>
              <a:t>addTo2 x = add (S (S Z)) x </a:t>
            </a:r>
            <a:endParaRPr lang="en-US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9070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Упрощенный граф конфигураций</a:t>
            </a:r>
            <a:endParaRPr lang="ru-RU" dirty="0"/>
          </a:p>
        </p:txBody>
      </p:sp>
      <p:pic>
        <p:nvPicPr>
          <p:cNvPr id="4" name="Содержимое 3" descr="Screen shot 2013-02-24 at 5.54.35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2" b="6582"/>
          <a:stretch>
            <a:fillRect/>
          </a:stretch>
        </p:blipFill>
        <p:spPr>
          <a:xfrm>
            <a:off x="2286000" y="1938867"/>
            <a:ext cx="6111821" cy="3361266"/>
          </a:xfrm>
        </p:spPr>
      </p:pic>
      <p:sp>
        <p:nvSpPr>
          <p:cNvPr id="5" name="Прямоугольник 4"/>
          <p:cNvSpPr/>
          <p:nvPr/>
        </p:nvSpPr>
        <p:spPr>
          <a:xfrm>
            <a:off x="135465" y="1561998"/>
            <a:ext cx="34882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add x Z = x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add x (S y) = S (add x y)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smtClean="0">
                <a:solidFill>
                  <a:srgbClr val="FF0000"/>
                </a:solidFill>
              </a:rPr>
              <a:t>addTo2 x = add (S (S Z)) x </a:t>
            </a:r>
            <a:endParaRPr lang="en-US" sz="2400" dirty="0" smtClean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465" y="4745464"/>
            <a:ext cx="45042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8000"/>
                </a:solidFill>
              </a:rPr>
              <a:t>addTo2 Z = S (S Z)</a:t>
            </a:r>
          </a:p>
          <a:p>
            <a:r>
              <a:rPr lang="en-US" sz="2400" dirty="0" smtClean="0">
                <a:solidFill>
                  <a:srgbClr val="008000"/>
                </a:solidFill>
              </a:rPr>
              <a:t>addTo2 (S x</a:t>
            </a:r>
            <a:r>
              <a:rPr lang="en-US" sz="2400" baseline="-25000" dirty="0" smtClean="0">
                <a:solidFill>
                  <a:srgbClr val="008000"/>
                </a:solidFill>
              </a:rPr>
              <a:t>2</a:t>
            </a:r>
            <a:r>
              <a:rPr lang="en-US" sz="2400" dirty="0" smtClean="0">
                <a:solidFill>
                  <a:srgbClr val="008000"/>
                </a:solidFill>
              </a:rPr>
              <a:t>) = S (addTo2 x</a:t>
            </a:r>
            <a:r>
              <a:rPr lang="en-US" sz="2400" baseline="-25000" dirty="0" smtClean="0">
                <a:solidFill>
                  <a:srgbClr val="008000"/>
                </a:solidFill>
              </a:rPr>
              <a:t>2</a:t>
            </a:r>
            <a:r>
              <a:rPr lang="en-US" sz="2400" dirty="0" smtClean="0">
                <a:solidFill>
                  <a:srgbClr val="008000"/>
                </a:solidFill>
              </a:rPr>
              <a:t>)</a:t>
            </a:r>
            <a:endParaRPr lang="en-US" sz="2400" dirty="0" smtClean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158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Доказательство теорем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 -</a:t>
            </a:r>
            <a:r>
              <a:rPr lang="ru-RU" dirty="0" smtClean="0"/>
              <a:t> произвольная функция из некоторого множества в </a:t>
            </a:r>
            <a:r>
              <a:rPr lang="en-US" dirty="0" smtClean="0"/>
              <a:t> </a:t>
            </a:r>
            <a:r>
              <a:rPr lang="en-US" dirty="0" err="1" smtClean="0"/>
              <a:t>Bool</a:t>
            </a:r>
            <a:r>
              <a:rPr lang="en-US" dirty="0" smtClean="0"/>
              <a:t>, </a:t>
            </a:r>
            <a:r>
              <a:rPr lang="ru-RU" dirty="0" smtClean="0"/>
              <a:t>т.е. предикат</a:t>
            </a:r>
          </a:p>
          <a:p>
            <a:r>
              <a:rPr lang="ru-RU" dirty="0" smtClean="0"/>
              <a:t>то если попытаться провести оптимизацию, могут возникнуть 2 случая, дающие нам важную информацию</a:t>
            </a:r>
          </a:p>
          <a:p>
            <a:pPr lvl="1"/>
            <a:r>
              <a:rPr lang="en-US" dirty="0" smtClean="0"/>
              <a:t>p x = True</a:t>
            </a:r>
            <a:r>
              <a:rPr lang="ru-RU" dirty="0" smtClean="0"/>
              <a:t>, т.е. для </a:t>
            </a:r>
            <a:r>
              <a:rPr lang="ru-RU" i="1" dirty="0" smtClean="0"/>
              <a:t>любого</a:t>
            </a:r>
            <a:r>
              <a:rPr lang="ru-RU" dirty="0" smtClean="0"/>
              <a:t> </a:t>
            </a:r>
            <a:r>
              <a:rPr lang="en-US" dirty="0" smtClean="0"/>
              <a:t>x </a:t>
            </a:r>
            <a:r>
              <a:rPr lang="ru-RU" dirty="0" smtClean="0"/>
              <a:t>имеем </a:t>
            </a:r>
            <a:r>
              <a:rPr lang="en-US" dirty="0" smtClean="0"/>
              <a:t>p x</a:t>
            </a:r>
          </a:p>
          <a:p>
            <a:pPr lvl="1"/>
            <a:r>
              <a:rPr lang="en-US" dirty="0" smtClean="0"/>
              <a:t>p </a:t>
            </a:r>
            <a:r>
              <a:rPr lang="ru-RU" i="1" dirty="0" smtClean="0"/>
              <a:t>константа</a:t>
            </a:r>
            <a:r>
              <a:rPr lang="ru-RU" dirty="0" smtClean="0"/>
              <a:t> = </a:t>
            </a:r>
            <a:r>
              <a:rPr lang="en-US" dirty="0" smtClean="0"/>
              <a:t>False</a:t>
            </a:r>
            <a:r>
              <a:rPr lang="ru-RU" dirty="0" smtClean="0"/>
              <a:t>, это значит, что наша гипотеза об </a:t>
            </a:r>
            <a:r>
              <a:rPr lang="ru-RU" dirty="0" err="1" smtClean="0"/>
              <a:t>общезначимости</a:t>
            </a:r>
            <a:r>
              <a:rPr lang="ru-RU" dirty="0" smtClean="0"/>
              <a:t> </a:t>
            </a:r>
            <a:r>
              <a:rPr lang="en-US" dirty="0" smtClean="0"/>
              <a:t>p </a:t>
            </a:r>
            <a:r>
              <a:rPr lang="ru-RU" dirty="0" smtClean="0"/>
              <a:t>опровергнута </a:t>
            </a:r>
            <a:r>
              <a:rPr lang="ru-RU" dirty="0" err="1" smtClean="0"/>
              <a:t>контрпримером</a:t>
            </a:r>
            <a:r>
              <a:rPr lang="ru-RU" dirty="0" smtClean="0"/>
              <a:t>  </a:t>
            </a:r>
            <a:endParaRPr lang="ru-RU" i="1" dirty="0" smtClean="0"/>
          </a:p>
        </p:txBody>
      </p:sp>
    </p:spTree>
    <p:extLst>
      <p:ext uri="{BB962C8B-B14F-4D97-AF65-F5344CB8AC3E}">
        <p14:creationId xmlns:p14="http://schemas.microsoft.com/office/powerpoint/2010/main" val="953718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Предикат </a:t>
            </a:r>
            <a:r>
              <a:rPr lang="en-US" dirty="0" smtClean="0"/>
              <a:t>x + y = y + x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ограничимся случаем </a:t>
            </a:r>
            <a:r>
              <a:rPr lang="en-US" dirty="0" smtClean="0"/>
              <a:t>x + 1 = 1 + x</a:t>
            </a:r>
            <a:endParaRPr lang="ru-RU" dirty="0" smtClean="0"/>
          </a:p>
          <a:p>
            <a:r>
              <a:rPr lang="ru-RU" dirty="0" smtClean="0"/>
              <a:t>определим функцию </a:t>
            </a:r>
            <a:r>
              <a:rPr lang="en-US" dirty="0" smtClean="0"/>
              <a:t>p:</a:t>
            </a:r>
          </a:p>
          <a:p>
            <a:pPr marL="0" indent="0">
              <a:buNone/>
            </a:pPr>
            <a:r>
              <a:rPr lang="en-US" dirty="0" smtClean="0"/>
              <a:t>p x = </a:t>
            </a:r>
            <a:r>
              <a:rPr lang="en-US" dirty="0" err="1" smtClean="0"/>
              <a:t>eq</a:t>
            </a:r>
            <a:r>
              <a:rPr lang="en-US" dirty="0" smtClean="0"/>
              <a:t> (add x (S Z)) (add (S Z) y)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если суперкомпилятор преобразует нашу функцию к виду</a:t>
            </a:r>
            <a:r>
              <a:rPr lang="en-US" dirty="0" smtClean="0"/>
              <a:t> p x = True</a:t>
            </a:r>
            <a:r>
              <a:rPr lang="ru-RU" dirty="0" smtClean="0"/>
              <a:t>, но наше утверждение верно</a:t>
            </a: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51412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9829770"/>
              </p:ext>
            </p:extLst>
          </p:nvPr>
        </p:nvGraphicFramePr>
        <p:xfrm>
          <a:off x="457200" y="1589425"/>
          <a:ext cx="822960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04865"/>
                <a:gridCol w="3924735"/>
              </a:tblGrid>
              <a:tr h="33740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Исходная программа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Путь вычислений</a:t>
                      </a:r>
                    </a:p>
                  </a:txBody>
                  <a:tcPr/>
                </a:tc>
              </a:tr>
              <a:tr h="384638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data</a:t>
                      </a:r>
                      <a:r>
                        <a:rPr lang="en-US" sz="2400" baseline="0" dirty="0" smtClean="0"/>
                        <a:t> N = Z | S N</a:t>
                      </a:r>
                    </a:p>
                    <a:p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add x Z = x</a:t>
                      </a:r>
                    </a:p>
                    <a:p>
                      <a:r>
                        <a:rPr lang="en-US" sz="2400" baseline="0" dirty="0" smtClean="0"/>
                        <a:t>add x (S y) = S (add x y)</a:t>
                      </a:r>
                    </a:p>
                    <a:p>
                      <a:endParaRPr lang="ru-RU" sz="2400" baseline="0" dirty="0" smtClean="0"/>
                    </a:p>
                    <a:p>
                      <a:r>
                        <a:rPr lang="en-US" sz="2400" baseline="0" dirty="0" err="1" smtClean="0"/>
                        <a:t>eq</a:t>
                      </a:r>
                      <a:r>
                        <a:rPr lang="en-US" sz="2400" baseline="0" dirty="0" smtClean="0"/>
                        <a:t> Z Z = True</a:t>
                      </a:r>
                    </a:p>
                    <a:p>
                      <a:r>
                        <a:rPr lang="en-US" sz="2400" baseline="0" dirty="0" err="1" smtClean="0"/>
                        <a:t>eq</a:t>
                      </a:r>
                      <a:r>
                        <a:rPr lang="en-US" sz="2400" baseline="0" dirty="0" smtClean="0"/>
                        <a:t> Z (S y) = False</a:t>
                      </a:r>
                    </a:p>
                    <a:p>
                      <a:r>
                        <a:rPr lang="en-US" sz="2400" baseline="0" dirty="0" err="1" smtClean="0"/>
                        <a:t>eq</a:t>
                      </a:r>
                      <a:r>
                        <a:rPr lang="en-US" sz="2400" baseline="0" dirty="0" smtClean="0"/>
                        <a:t> (S x) Z = False</a:t>
                      </a:r>
                    </a:p>
                    <a:p>
                      <a:r>
                        <a:rPr lang="en-US" sz="2400" baseline="0" dirty="0" err="1" smtClean="0"/>
                        <a:t>eq</a:t>
                      </a:r>
                      <a:r>
                        <a:rPr lang="en-US" sz="2400" baseline="0" dirty="0" smtClean="0"/>
                        <a:t> (S x) (S y) = </a:t>
                      </a:r>
                      <a:r>
                        <a:rPr lang="en-US" sz="2400" baseline="0" dirty="0" err="1" smtClean="0"/>
                        <a:t>eq</a:t>
                      </a:r>
                      <a:r>
                        <a:rPr lang="en-US" sz="2400" baseline="0" dirty="0" smtClean="0"/>
                        <a:t> x y</a:t>
                      </a:r>
                    </a:p>
                    <a:p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p x = </a:t>
                      </a:r>
                      <a:r>
                        <a:rPr lang="en-US" sz="2400" baseline="0" dirty="0" err="1" smtClean="0"/>
                        <a:t>eq</a:t>
                      </a:r>
                      <a:r>
                        <a:rPr lang="en-US" sz="2400" baseline="0" dirty="0" smtClean="0"/>
                        <a:t> (add x (S Z)) (add (S Z) x))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800" dirty="0" smtClean="0"/>
                    </a:p>
                    <a:p>
                      <a:endParaRPr lang="sv-SE" sz="1800" dirty="0" smtClean="0"/>
                    </a:p>
                    <a:p>
                      <a:r>
                        <a:rPr lang="sv-SE" sz="1800" dirty="0" smtClean="0"/>
                        <a:t>p (S (S Z))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</a:t>
                      </a:r>
                      <a:r>
                        <a:rPr lang="sv-SE" sz="1800" dirty="0" err="1" smtClean="0"/>
                        <a:t>add</a:t>
                      </a:r>
                      <a:r>
                        <a:rPr lang="sv-SE" sz="1800" dirty="0" smtClean="0"/>
                        <a:t> (S (S Z)) (S Z)) (</a:t>
                      </a:r>
                      <a:r>
                        <a:rPr lang="sv-SE" sz="1800" dirty="0" err="1" smtClean="0"/>
                        <a:t>add</a:t>
                      </a:r>
                      <a:r>
                        <a:rPr lang="sv-SE" sz="1800" dirty="0" smtClean="0"/>
                        <a:t> (S Z) (S (S Z))) 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(S (</a:t>
                      </a:r>
                      <a:r>
                        <a:rPr lang="sv-SE" sz="1800" dirty="0" err="1" smtClean="0"/>
                        <a:t>add</a:t>
                      </a:r>
                      <a:r>
                        <a:rPr lang="sv-SE" sz="1800" dirty="0" smtClean="0"/>
                        <a:t> (S (S Z)) Z)) (</a:t>
                      </a:r>
                      <a:r>
                        <a:rPr lang="sv-SE" sz="1800" dirty="0" err="1" smtClean="0"/>
                        <a:t>add</a:t>
                      </a:r>
                      <a:r>
                        <a:rPr lang="sv-SE" sz="1800" dirty="0" smtClean="0"/>
                        <a:t> (S Z) (S (S Z))) 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(S (S (S Z))) (</a:t>
                      </a:r>
                      <a:r>
                        <a:rPr lang="sv-SE" sz="1800" dirty="0" err="1" smtClean="0"/>
                        <a:t>add</a:t>
                      </a:r>
                      <a:r>
                        <a:rPr lang="sv-SE" sz="1800" dirty="0" smtClean="0"/>
                        <a:t> (S Z) (S (S Z))) 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(S (S (S Z))) (S (</a:t>
                      </a:r>
                      <a:r>
                        <a:rPr lang="sv-SE" sz="1800" dirty="0" err="1" smtClean="0"/>
                        <a:t>add</a:t>
                      </a:r>
                      <a:r>
                        <a:rPr lang="sv-SE" sz="1800" dirty="0" smtClean="0"/>
                        <a:t> (S Z) (S Z))) 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(S (S (S Z))) (S (S (</a:t>
                      </a:r>
                      <a:r>
                        <a:rPr lang="sv-SE" sz="1800" dirty="0" err="1" smtClean="0"/>
                        <a:t>add</a:t>
                      </a:r>
                      <a:r>
                        <a:rPr lang="sv-SE" sz="1800" dirty="0" smtClean="0"/>
                        <a:t> (S Z) Z))) 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(S (S (S Z))) (S (S (S Z)))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(S (S Z)) (S (S Z))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(S Z) (S Z)</a:t>
                      </a:r>
                    </a:p>
                    <a:p>
                      <a:r>
                        <a:rPr lang="sv-SE" sz="1800" dirty="0" err="1" smtClean="0"/>
                        <a:t>eq</a:t>
                      </a:r>
                      <a:r>
                        <a:rPr lang="sv-SE" sz="1800" dirty="0" smtClean="0"/>
                        <a:t> Z Z</a:t>
                      </a:r>
                    </a:p>
                    <a:p>
                      <a:r>
                        <a:rPr lang="sv-SE" sz="1800" dirty="0" err="1" smtClean="0"/>
                        <a:t>True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dirty="0" smtClean="0"/>
              <a:t>Вычисление </a:t>
            </a:r>
            <a:r>
              <a:rPr lang="en-US" dirty="0" smtClean="0"/>
              <a:t>p 2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75289" y="6177298"/>
            <a:ext cx="3411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аппликативный порядок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248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creen shot 2013-02-24 at 7.40.50 P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4477" r="-4389" b="-7459"/>
          <a:stretch/>
        </p:blipFill>
        <p:spPr>
          <a:xfrm>
            <a:off x="1558114" y="-1"/>
            <a:ext cx="7097148" cy="7347581"/>
          </a:xfrm>
        </p:spPr>
      </p:pic>
    </p:spTree>
    <p:extLst>
      <p:ext uri="{BB962C8B-B14F-4D97-AF65-F5344CB8AC3E}">
        <p14:creationId xmlns:p14="http://schemas.microsoft.com/office/powerpoint/2010/main" val="33876481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Упрощения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0719302"/>
              </p:ext>
            </p:extLst>
          </p:nvPr>
        </p:nvGraphicFramePr>
        <p:xfrm>
          <a:off x="457200" y="1600201"/>
          <a:ext cx="8229600" cy="50317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42632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Остаточная программа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Граф конфигураций</a:t>
                      </a:r>
                    </a:p>
                  </a:txBody>
                  <a:tcPr/>
                </a:tc>
              </a:tr>
              <a:tr h="2148718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data</a:t>
                      </a:r>
                      <a:r>
                        <a:rPr lang="en-US" sz="2400" baseline="0" dirty="0" smtClean="0"/>
                        <a:t> N = Z | S N</a:t>
                      </a:r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p Z = True</a:t>
                      </a:r>
                    </a:p>
                    <a:p>
                      <a:r>
                        <a:rPr lang="en-US" sz="2400" dirty="0" smtClean="0"/>
                        <a:t>p (S</a:t>
                      </a:r>
                      <a:r>
                        <a:rPr lang="en-US" sz="2400" baseline="0" dirty="0" smtClean="0"/>
                        <a:t> 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baseline="0" dirty="0" smtClean="0"/>
                        <a:t>) = p x</a:t>
                      </a:r>
                      <a:r>
                        <a:rPr lang="en-US" sz="2400" baseline="-25000" dirty="0" smtClean="0"/>
                        <a:t>1</a:t>
                      </a:r>
                      <a:endParaRPr lang="en-US" sz="2400" baseline="0" dirty="0" smtClean="0"/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2425814">
                <a:tc>
                  <a:txBody>
                    <a:bodyPr/>
                    <a:lstStyle/>
                    <a:p>
                      <a:endParaRPr lang="en-US" sz="2400" dirty="0" smtClean="0"/>
                    </a:p>
                    <a:p>
                      <a:endParaRPr lang="en-US" sz="2400" dirty="0" smtClean="0"/>
                    </a:p>
                    <a:p>
                      <a:endParaRPr lang="en-US" sz="2400" dirty="0" smtClean="0"/>
                    </a:p>
                    <a:p>
                      <a:r>
                        <a:rPr lang="en-US" sz="2400" dirty="0" smtClean="0"/>
                        <a:t>p</a:t>
                      </a:r>
                      <a:r>
                        <a:rPr lang="en-US" sz="2400" baseline="0" dirty="0" smtClean="0"/>
                        <a:t> x</a:t>
                      </a:r>
                      <a:r>
                        <a:rPr lang="en-US" sz="2400" baseline="-25000" dirty="0" smtClean="0"/>
                        <a:t>1</a:t>
                      </a:r>
                      <a:r>
                        <a:rPr lang="en-US" sz="2400" baseline="0" dirty="0" smtClean="0"/>
                        <a:t> = True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Изображение 4" descr="Screen shot 2013-02-24 at 8.20.5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646" y="2246549"/>
            <a:ext cx="3431103" cy="1930400"/>
          </a:xfrm>
          <a:prstGeom prst="rect">
            <a:avLst/>
          </a:prstGeom>
        </p:spPr>
      </p:pic>
      <p:pic>
        <p:nvPicPr>
          <p:cNvPr id="6" name="Изображение 5" descr="Screen shot 2013-02-24 at 8.25.46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136" y="4527892"/>
            <a:ext cx="1206500" cy="15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8061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Техника </a:t>
            </a:r>
            <a:r>
              <a:rPr lang="ru-RU" dirty="0" err="1" smtClean="0"/>
              <a:t>суперкомпиляции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</a:t>
            </a:r>
            <a:r>
              <a:rPr lang="ru-RU" dirty="0" smtClean="0"/>
              <a:t>рогонка</a:t>
            </a:r>
          </a:p>
          <a:p>
            <a:r>
              <a:rPr lang="ru-RU" dirty="0" smtClean="0"/>
              <a:t>Зацикливание</a:t>
            </a:r>
          </a:p>
          <a:p>
            <a:r>
              <a:rPr lang="ru-RU" dirty="0" smtClean="0"/>
              <a:t>Рассечение конфигураций</a:t>
            </a:r>
          </a:p>
          <a:p>
            <a:r>
              <a:rPr lang="ru-RU" dirty="0" smtClean="0"/>
              <a:t>Обобщение</a:t>
            </a:r>
          </a:p>
          <a:p>
            <a:r>
              <a:rPr lang="ru-RU" dirty="0" smtClean="0"/>
              <a:t>Распространение информации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35979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КМП-тест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Может ли суперкомпилятор из неэффективного алгоритма произвести эффективный?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Если в качестве входной программы суперкомпилятору подать на вход программу, реализующую алгоритм наивного сопоставления с образцом, то на выходе получится программа, реализующая алгоритм Кнута-Морриса-</a:t>
            </a:r>
            <a:r>
              <a:rPr lang="ru-RU" dirty="0" err="1" smtClean="0"/>
              <a:t>Пратта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68513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ru-RU" dirty="0" err="1" smtClean="0"/>
              <a:t>Окрестностный</a:t>
            </a:r>
            <a:r>
              <a:rPr lang="ru-RU" dirty="0" smtClean="0"/>
              <a:t> анализ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Неформальная постановка задачи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i="1" dirty="0" smtClean="0"/>
              <a:t>Какая информация о тексте </a:t>
            </a:r>
            <a:r>
              <a:rPr lang="en-US" i="1" dirty="0" smtClean="0"/>
              <a:t>d </a:t>
            </a:r>
            <a:r>
              <a:rPr lang="ru-RU" i="1" dirty="0" smtClean="0"/>
              <a:t>была использована и какая информация о </a:t>
            </a:r>
            <a:r>
              <a:rPr lang="en-US" i="1" dirty="0" smtClean="0"/>
              <a:t>d </a:t>
            </a:r>
            <a:r>
              <a:rPr lang="ru-RU" i="1" dirty="0" smtClean="0"/>
              <a:t>не </a:t>
            </a:r>
            <a:r>
              <a:rPr lang="ru-RU" i="1" dirty="0" smtClean="0"/>
              <a:t>была использована в некотором процессе </a:t>
            </a:r>
            <a:r>
              <a:rPr lang="en-US" i="1" dirty="0" smtClean="0"/>
              <a:t>p </a:t>
            </a:r>
            <a:r>
              <a:rPr lang="ru-RU" i="1" dirty="0" smtClean="0"/>
              <a:t>обработки текста </a:t>
            </a:r>
            <a:r>
              <a:rPr lang="en-US" i="1" dirty="0" smtClean="0"/>
              <a:t>d?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106349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Формальное определение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Нас интересует множество всех возможных замен </a:t>
            </a:r>
            <a:r>
              <a:rPr lang="en-US" dirty="0" smtClean="0"/>
              <a:t>d </a:t>
            </a:r>
            <a:r>
              <a:rPr lang="ru-RU" dirty="0" smtClean="0"/>
              <a:t>на </a:t>
            </a:r>
            <a:r>
              <a:rPr lang="en-US" dirty="0" smtClean="0"/>
              <a:t>d’</a:t>
            </a:r>
            <a:r>
              <a:rPr lang="ru-RU" dirty="0" smtClean="0"/>
              <a:t>, сохраняющих </a:t>
            </a:r>
            <a:r>
              <a:rPr lang="en-US" dirty="0" smtClean="0"/>
              <a:t>r = p d  </a:t>
            </a:r>
            <a:r>
              <a:rPr lang="ru-RU" dirty="0" smtClean="0"/>
              <a:t>неизменным, т.е.</a:t>
            </a:r>
          </a:p>
          <a:p>
            <a:pPr marL="0" indent="0">
              <a:buNone/>
            </a:pPr>
            <a:r>
              <a:rPr lang="en-US" dirty="0" smtClean="0"/>
              <a:t>o(p, d) = {d’ |  </a:t>
            </a:r>
            <a:r>
              <a:rPr lang="en-US" dirty="0" err="1" smtClean="0"/>
              <a:t>tr</a:t>
            </a:r>
            <a:r>
              <a:rPr lang="en-US" dirty="0" smtClean="0"/>
              <a:t>(p, d) = </a:t>
            </a:r>
            <a:r>
              <a:rPr lang="en-US" dirty="0" err="1" smtClean="0"/>
              <a:t>tr</a:t>
            </a:r>
            <a:r>
              <a:rPr lang="en-US" dirty="0" smtClean="0"/>
              <a:t>(p, d’), p d = p d’} ,</a:t>
            </a:r>
          </a:p>
          <a:p>
            <a:pPr marL="0" indent="0">
              <a:buNone/>
            </a:pPr>
            <a:r>
              <a:rPr lang="ru-RU" dirty="0" smtClean="0"/>
              <a:t>где </a:t>
            </a:r>
            <a:r>
              <a:rPr lang="en-US" dirty="0" err="1" smtClean="0"/>
              <a:t>tr</a:t>
            </a:r>
            <a:r>
              <a:rPr lang="en-US" dirty="0" smtClean="0"/>
              <a:t> </a:t>
            </a:r>
            <a:r>
              <a:rPr lang="ru-RU" dirty="0" smtClean="0"/>
              <a:t>–</a:t>
            </a:r>
            <a:r>
              <a:rPr lang="en-US" dirty="0" smtClean="0"/>
              <a:t> </a:t>
            </a:r>
            <a:r>
              <a:rPr lang="ru-RU" dirty="0" smtClean="0"/>
              <a:t>это путь в дереве процессов.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Если </a:t>
            </a:r>
            <a:r>
              <a:rPr lang="en-US" dirty="0" smtClean="0"/>
              <a:t>o(p, d) = d</a:t>
            </a:r>
            <a:r>
              <a:rPr lang="ru-RU" dirty="0" smtClean="0"/>
              <a:t>, то используется вся информация.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07388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i="1" dirty="0"/>
              <a:t>Абрамов С.М. </a:t>
            </a:r>
            <a:r>
              <a:rPr lang="ru-RU" dirty="0"/>
              <a:t>Метавычисления и их применение. — Наука-</a:t>
            </a:r>
            <a:r>
              <a:rPr lang="ru-RU" dirty="0" err="1"/>
              <a:t>Физматлит</a:t>
            </a:r>
            <a:r>
              <a:rPr lang="ru-RU" dirty="0"/>
              <a:t>, 1995</a:t>
            </a:r>
            <a:r>
              <a:rPr lang="ru-RU" dirty="0" smtClean="0"/>
              <a:t>.</a:t>
            </a:r>
          </a:p>
          <a:p>
            <a:r>
              <a:rPr lang="ru-RU" i="1" dirty="0"/>
              <a:t>Абрамов С.М., </a:t>
            </a:r>
            <a:r>
              <a:rPr lang="ru-RU" i="1" dirty="0" err="1"/>
              <a:t>Пармёнова</a:t>
            </a:r>
            <a:r>
              <a:rPr lang="ru-RU" i="1" dirty="0"/>
              <a:t> Л.В. </a:t>
            </a:r>
            <a:r>
              <a:rPr lang="ru-RU" dirty="0"/>
              <a:t>Метавычисления и их применение. Суперкомпиляция. — Ин- </a:t>
            </a:r>
            <a:r>
              <a:rPr lang="ru-RU" dirty="0" err="1"/>
              <a:t>ститут</a:t>
            </a:r>
            <a:r>
              <a:rPr lang="ru-RU" dirty="0"/>
              <a:t> программных систем РАН, 2006</a:t>
            </a:r>
            <a:r>
              <a:rPr lang="ru-RU" dirty="0" smtClean="0"/>
              <a:t>.</a:t>
            </a:r>
          </a:p>
          <a:p>
            <a:r>
              <a:rPr lang="ru-RU" dirty="0" smtClean="0"/>
              <a:t>А. Климов. Введение в метавычисления и </a:t>
            </a:r>
            <a:r>
              <a:rPr lang="ru-RU" dirty="0" err="1" smtClean="0"/>
              <a:t>суперкомпиляцию</a:t>
            </a:r>
            <a:r>
              <a:rPr lang="ru-RU" dirty="0" smtClean="0"/>
              <a:t>. 2008</a:t>
            </a:r>
          </a:p>
          <a:p>
            <a:r>
              <a:rPr lang="da-DK" i="1" dirty="0" err="1"/>
              <a:t>SørensenM.H</a:t>
            </a:r>
            <a:r>
              <a:rPr lang="da-DK" i="1" dirty="0"/>
              <a:t>.</a:t>
            </a:r>
            <a:r>
              <a:rPr lang="da-DK" dirty="0"/>
              <a:t>—</a:t>
            </a:r>
            <a:r>
              <a:rPr lang="da-DK" dirty="0" err="1" smtClean="0"/>
              <a:t>Turchin’s</a:t>
            </a:r>
            <a:r>
              <a:rPr lang="ru-RU" dirty="0" smtClean="0"/>
              <a:t> </a:t>
            </a:r>
            <a:r>
              <a:rPr lang="da-DK" dirty="0" smtClean="0"/>
              <a:t>Supercompiler</a:t>
            </a:r>
            <a:r>
              <a:rPr lang="ru-RU" dirty="0" smtClean="0"/>
              <a:t> </a:t>
            </a:r>
            <a:r>
              <a:rPr lang="da-DK" dirty="0" err="1" smtClean="0"/>
              <a:t>Revisited:an</a:t>
            </a:r>
            <a:r>
              <a:rPr lang="ru-RU" dirty="0" smtClean="0"/>
              <a:t> </a:t>
            </a:r>
            <a:r>
              <a:rPr lang="da-DK" dirty="0" smtClean="0"/>
              <a:t>Operational </a:t>
            </a:r>
            <a:r>
              <a:rPr lang="en-US" dirty="0" err="1" smtClean="0"/>
              <a:t>Th</a:t>
            </a:r>
            <a:r>
              <a:rPr lang="da-DK" dirty="0" err="1" smtClean="0"/>
              <a:t>eory</a:t>
            </a:r>
            <a:r>
              <a:rPr lang="da-DK" dirty="0" smtClean="0"/>
              <a:t> of Positive Information </a:t>
            </a:r>
            <a:r>
              <a:rPr lang="da-DK" dirty="0" err="1"/>
              <a:t>Propagation</a:t>
            </a:r>
            <a:r>
              <a:rPr lang="da-DK" dirty="0"/>
              <a:t>. — </a:t>
            </a:r>
            <a:r>
              <a:rPr lang="da-DK" dirty="0" err="1"/>
              <a:t>Master’s</a:t>
            </a:r>
            <a:r>
              <a:rPr lang="da-DK" dirty="0"/>
              <a:t> </a:t>
            </a:r>
            <a:r>
              <a:rPr lang="da-DK" dirty="0" err="1"/>
              <a:t>thesis</a:t>
            </a:r>
            <a:r>
              <a:rPr lang="da-DK" dirty="0"/>
              <a:t>, Københavns Universitet, Datalogisk Institut, 1994</a:t>
            </a:r>
            <a:r>
              <a:rPr lang="da-DK" dirty="0" smtClean="0"/>
              <a:t>.</a:t>
            </a:r>
          </a:p>
          <a:p>
            <a:r>
              <a:rPr lang="ru-RU" dirty="0"/>
              <a:t>Илья </a:t>
            </a:r>
            <a:r>
              <a:rPr lang="ru-RU" dirty="0" smtClean="0"/>
              <a:t>Ключников</a:t>
            </a:r>
            <a:r>
              <a:rPr lang="en-US" dirty="0" smtClean="0"/>
              <a:t>. </a:t>
            </a:r>
            <a:r>
              <a:rPr lang="ru-RU" dirty="0" smtClean="0"/>
              <a:t>Суперкомпиляция</a:t>
            </a:r>
            <a:r>
              <a:rPr lang="ru-RU" dirty="0"/>
              <a:t>: идеи и </a:t>
            </a:r>
            <a:r>
              <a:rPr lang="ru-RU" dirty="0" smtClean="0"/>
              <a:t>методы</a:t>
            </a:r>
            <a:r>
              <a:rPr lang="en-US" dirty="0" smtClean="0"/>
              <a:t>.</a:t>
            </a:r>
            <a:r>
              <a:rPr lang="nb-NO" dirty="0" smtClean="0"/>
              <a:t> </a:t>
            </a:r>
            <a:r>
              <a:rPr lang="nb-NO" dirty="0"/>
              <a:t>«</a:t>
            </a:r>
            <a:r>
              <a:rPr lang="nb-NO" dirty="0" err="1"/>
              <a:t>Практика</a:t>
            </a:r>
            <a:r>
              <a:rPr lang="nb-NO" dirty="0"/>
              <a:t> </a:t>
            </a:r>
            <a:r>
              <a:rPr lang="nb-NO" dirty="0" err="1"/>
              <a:t>функционального</a:t>
            </a:r>
            <a:r>
              <a:rPr lang="nb-NO" dirty="0"/>
              <a:t> </a:t>
            </a:r>
            <a:r>
              <a:rPr lang="nb-NO" dirty="0" err="1" smtClean="0"/>
              <a:t>программирования</a:t>
            </a:r>
            <a:r>
              <a:rPr lang="nb-NO" dirty="0" smtClean="0"/>
              <a:t>» </a:t>
            </a:r>
            <a:r>
              <a:rPr lang="ru-RU" dirty="0" smtClean="0"/>
              <a:t>№7, </a:t>
            </a:r>
            <a:r>
              <a:rPr lang="nb-NO" dirty="0" smtClean="0"/>
              <a:t>2011</a:t>
            </a:r>
            <a:endParaRPr lang="da-DK" dirty="0" smtClean="0"/>
          </a:p>
          <a:p>
            <a:endParaRPr lang="da-DK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46862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Возможные применения в </a:t>
            </a:r>
            <a:r>
              <a:rPr lang="en-US" dirty="0" smtClean="0"/>
              <a:t>AGI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Рассмотрение </a:t>
            </a:r>
            <a:r>
              <a:rPr lang="en-US" dirty="0" smtClean="0"/>
              <a:t>AGI </a:t>
            </a:r>
            <a:r>
              <a:rPr lang="ru-RU" dirty="0" smtClean="0"/>
              <a:t>в терминах теории метасистемных переходов</a:t>
            </a:r>
          </a:p>
          <a:p>
            <a:r>
              <a:rPr lang="ru-RU" dirty="0" smtClean="0"/>
              <a:t>Преобразование программ, полученных другими методами</a:t>
            </a:r>
          </a:p>
          <a:p>
            <a:r>
              <a:rPr lang="ru-RU" dirty="0" smtClean="0"/>
              <a:t>Суперкомпиляция </a:t>
            </a:r>
            <a:r>
              <a:rPr lang="en-US" dirty="0" smtClean="0"/>
              <a:t>DSL</a:t>
            </a:r>
          </a:p>
          <a:p>
            <a:endParaRPr lang="ru-RU" dirty="0" smtClean="0"/>
          </a:p>
          <a:p>
            <a:r>
              <a:rPr lang="ru-RU" dirty="0" smtClean="0"/>
              <a:t>???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69120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98081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54024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1706</Words>
  <Application>Microsoft Macintosh PowerPoint</Application>
  <PresentationFormat>Экран (4:3)</PresentationFormat>
  <Paragraphs>210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Суперкомпиляция и искусственный интеллект</vt:lpstr>
      <vt:lpstr>В. Ф. Турчин (1931-2010)</vt:lpstr>
      <vt:lpstr>Теория метасистемных переходов</vt:lpstr>
      <vt:lpstr>Метавычисления</vt:lpstr>
      <vt:lpstr>Процесс-ориентированный подход</vt:lpstr>
      <vt:lpstr>Более широкий контекст</vt:lpstr>
      <vt:lpstr>Понятие специализатора</vt:lpstr>
      <vt:lpstr>Проекции Футамуры-Турчина</vt:lpstr>
      <vt:lpstr>Суперкомпиляция по Турчину</vt:lpstr>
      <vt:lpstr>Пример</vt:lpstr>
      <vt:lpstr>Натуральные числа</vt:lpstr>
      <vt:lpstr>Сложение натуральных чисел</vt:lpstr>
      <vt:lpstr>Процесс вычислений</vt:lpstr>
      <vt:lpstr>Транзитная прогонка</vt:lpstr>
      <vt:lpstr>Сужения</vt:lpstr>
      <vt:lpstr>Дерево процессов</vt:lpstr>
      <vt:lpstr>Интерпретация дерева процессов</vt:lpstr>
      <vt:lpstr>Свойство дерева процессов</vt:lpstr>
      <vt:lpstr>Тонкое наблюдение</vt:lpstr>
      <vt:lpstr>Свертка дерева процессов</vt:lpstr>
      <vt:lpstr>Упрощенный граф конфигураций</vt:lpstr>
      <vt:lpstr>Доказательство теорем</vt:lpstr>
      <vt:lpstr>Предикат x + y = y + x</vt:lpstr>
      <vt:lpstr>Вычисление p 2</vt:lpstr>
      <vt:lpstr>Презентация PowerPoint</vt:lpstr>
      <vt:lpstr>Упрощения</vt:lpstr>
      <vt:lpstr>Техника суперкомпиляции</vt:lpstr>
      <vt:lpstr>КМП-тест</vt:lpstr>
      <vt:lpstr> Окрестностный анализ</vt:lpstr>
      <vt:lpstr>Формальное определение</vt:lpstr>
      <vt:lpstr>Литература</vt:lpstr>
      <vt:lpstr>Возможные применения в AGI</vt:lpstr>
      <vt:lpstr>Спасибо за внимание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Суперкомпиляция и искусственный интеллект</dc:title>
  <dc:creator>Vitaly Khudobakhshov</dc:creator>
  <cp:lastModifiedBy>Vitaly Khudobakhshov</cp:lastModifiedBy>
  <cp:revision>61</cp:revision>
  <dcterms:created xsi:type="dcterms:W3CDTF">2013-02-24T09:24:00Z</dcterms:created>
  <dcterms:modified xsi:type="dcterms:W3CDTF">2013-02-24T23:28:22Z</dcterms:modified>
</cp:coreProperties>
</file>