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33" r:id="rId3"/>
    <p:sldId id="350" r:id="rId4"/>
    <p:sldId id="340" r:id="rId5"/>
    <p:sldId id="341" r:id="rId6"/>
    <p:sldId id="342" r:id="rId7"/>
    <p:sldId id="335" r:id="rId8"/>
    <p:sldId id="343" r:id="rId9"/>
    <p:sldId id="344" r:id="rId10"/>
    <p:sldId id="345" r:id="rId11"/>
    <p:sldId id="346" r:id="rId12"/>
    <p:sldId id="348" r:id="rId13"/>
    <p:sldId id="347" r:id="rId14"/>
    <p:sldId id="339" r:id="rId15"/>
    <p:sldId id="349" r:id="rId16"/>
    <p:sldId id="351" r:id="rId17"/>
    <p:sldId id="330" r:id="rId18"/>
    <p:sldId id="325" r:id="rId19"/>
    <p:sldId id="336" r:id="rId20"/>
    <p:sldId id="332" r:id="rId21"/>
    <p:sldId id="321" r:id="rId22"/>
    <p:sldId id="324" r:id="rId23"/>
    <p:sldId id="326" r:id="rId24"/>
    <p:sldId id="329" r:id="rId25"/>
    <p:sldId id="304" r:id="rId26"/>
    <p:sldId id="306" r:id="rId27"/>
    <p:sldId id="337" r:id="rId28"/>
    <p:sldId id="307" r:id="rId29"/>
    <p:sldId id="338" r:id="rId30"/>
    <p:sldId id="309" r:id="rId31"/>
    <p:sldId id="314" r:id="rId32"/>
    <p:sldId id="316" r:id="rId33"/>
    <p:sldId id="317" r:id="rId34"/>
    <p:sldId id="320" r:id="rId35"/>
    <p:sldId id="322" r:id="rId36"/>
    <p:sldId id="323" r:id="rId37"/>
    <p:sldId id="276" r:id="rId38"/>
    <p:sldId id="277" r:id="rId39"/>
    <p:sldId id="302"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CBBC"/>
    <a:srgbClr val="DED0C2"/>
    <a:srgbClr val="DACBBC"/>
    <a:srgbClr val="FBD9B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50"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24.02.2014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85800" y="1981200"/>
            <a:ext cx="7772400" cy="4114800"/>
          </a:xfrm>
        </p:spPr>
        <p:txBody>
          <a:bodyPr rtlCol="0">
            <a:normAutofit/>
          </a:bodyPr>
          <a:lstStyle/>
          <a:p>
            <a:pPr lvl="0"/>
            <a:endParaRPr lang="ru-RU" noProof="0" smtClean="0"/>
          </a:p>
        </p:txBody>
      </p:sp>
      <p:sp>
        <p:nvSpPr>
          <p:cNvPr id="4" name="Дата 3"/>
          <p:cNvSpPr>
            <a:spLocks noGrp="1"/>
          </p:cNvSpPr>
          <p:nvPr>
            <p:ph type="dt" sz="half" idx="10"/>
          </p:nvPr>
        </p:nvSpPr>
        <p:spPr>
          <a:xfrm>
            <a:off x="685800" y="6248400"/>
            <a:ext cx="1905000" cy="457200"/>
          </a:xfrm>
        </p:spPr>
        <p:txBody>
          <a:bodyPr/>
          <a:lstStyle>
            <a:lvl1pPr>
              <a:defRPr/>
            </a:lvl1pPr>
          </a:lstStyle>
          <a:p>
            <a:pPr>
              <a:defRPr/>
            </a:pPr>
            <a:endParaRPr lang="ru-RU"/>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6" name="Номер слайда 5"/>
          <p:cNvSpPr>
            <a:spLocks noGrp="1"/>
          </p:cNvSpPr>
          <p:nvPr>
            <p:ph type="sldNum" sz="quarter" idx="12"/>
          </p:nvPr>
        </p:nvSpPr>
        <p:spPr>
          <a:xfrm>
            <a:off x="6553200" y="6248400"/>
            <a:ext cx="1905000" cy="457200"/>
          </a:xfrm>
        </p:spPr>
        <p:txBody>
          <a:bodyPr/>
          <a:lstStyle>
            <a:lvl1pPr>
              <a:defRPr/>
            </a:lvl1pPr>
          </a:lstStyle>
          <a:p>
            <a:pPr>
              <a:defRPr/>
            </a:pPr>
            <a:fld id="{3265875B-E106-401A-881A-A2ED0FC822F3}"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duotone>
              <a:prstClr val="black"/>
              <a:srgbClr val="D9C3A5">
                <a:tint val="50000"/>
                <a:satMod val="180000"/>
              </a:srgbClr>
            </a:duotone>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58C833-6182-4DED-918B-E7004BFE6F0C}" type="datetimeFigureOut">
              <a:rPr lang="ru-RU" smtClean="0"/>
              <a:pPr/>
              <a:t>24.02.2014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10898A-4C4F-4AC4-BE63-5C084529215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sial.iias.spb.su/"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ial.iias.spb.su/files/tech_cyber_1978.pdf" TargetMode="External"/><Relationship Id="rId2" Type="http://schemas.openxmlformats.org/officeDocument/2006/relationships/image" Target="../media/image5.tiff"/><Relationship Id="rId1" Type="http://schemas.openxmlformats.org/officeDocument/2006/relationships/slideLayout" Target="../slideLayouts/slideLayout2.xml"/><Relationship Id="rId4" Type="http://schemas.openxmlformats.org/officeDocument/2006/relationships/hyperlink" Target="http://books.google.ru/books?id=rSQDF0H4sMQC&amp;printsec=frontcover&amp;redir_esc=y"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polit.ru/media/photolib/2013/04/27/ps_tetraaniline_in_bloom.jp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olit.ru/media/photolib/2014/01/30/ps_mark_forged.jp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5" Type="http://schemas.openxmlformats.org/officeDocument/2006/relationships/image" Target="../media/image12.jpeg"/><Relationship Id="rId4" Type="http://schemas.openxmlformats.org/officeDocument/2006/relationships/image" Target="file:///C:\&#1044;&#1086;&#1082;&#1083;&#1072;&#1076;\2650_files\news_2650.jp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3.jpe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olit.ru/media/photolib/2014/01/29/ps_hm_brain_slice.jpg" TargetMode="Externa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hyperlink" Target="http://www.nature.com/ncomms/2014/140128/ncomms4122/fig_tab/ncomms4122_F1.html"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928802"/>
            <a:ext cx="8229600" cy="1143000"/>
          </a:xfrm>
        </p:spPr>
        <p:txBody>
          <a:bodyPr>
            <a:normAutofit fontScale="90000"/>
          </a:bodyPr>
          <a:lstStyle/>
          <a:p>
            <a:r>
              <a:rPr lang="ru-RU" b="1" dirty="0" smtClean="0">
                <a:effectLst>
                  <a:outerShdw blurRad="38100" dist="38100" dir="2700000" algn="tl">
                    <a:srgbClr val="000000">
                      <a:alpha val="43137"/>
                    </a:srgbClr>
                  </a:outerShdw>
                </a:effectLst>
              </a:rPr>
              <a:t>ОТ МАШИНЫ ТЬЮРИНГА К САМОВОСПРОИЗВОДЯЩИМСЯ АВТОМАТАМ ГЁТЕ</a:t>
            </a:r>
          </a:p>
        </p:txBody>
      </p:sp>
      <p:sp>
        <p:nvSpPr>
          <p:cNvPr id="4" name="TextBox 3"/>
          <p:cNvSpPr txBox="1"/>
          <p:nvPr/>
        </p:nvSpPr>
        <p:spPr>
          <a:xfrm>
            <a:off x="571472" y="4143380"/>
            <a:ext cx="7715304" cy="1384995"/>
          </a:xfrm>
          <a:prstGeom prst="rect">
            <a:avLst/>
          </a:prstGeom>
          <a:noFill/>
        </p:spPr>
        <p:txBody>
          <a:bodyPr wrap="square" rtlCol="0">
            <a:spAutoFit/>
          </a:bodyPr>
          <a:lstStyle/>
          <a:p>
            <a:pPr algn="ctr"/>
            <a:r>
              <a:rPr lang="ru-RU" sz="2000" i="1" dirty="0" err="1" smtClean="0"/>
              <a:t>Докт</a:t>
            </a:r>
            <a:r>
              <a:rPr lang="ru-RU" sz="2000" i="1" dirty="0" smtClean="0"/>
              <a:t>. </a:t>
            </a:r>
            <a:r>
              <a:rPr lang="ru-RU" sz="2000" i="1" dirty="0" err="1" smtClean="0"/>
              <a:t>техн</a:t>
            </a:r>
            <a:r>
              <a:rPr lang="ru-RU" sz="2000" i="1" dirty="0" smtClean="0"/>
              <a:t>. наук, профессор, Заслуженный</a:t>
            </a:r>
            <a:r>
              <a:rPr lang="en-US" sz="2000" i="1" dirty="0" smtClean="0"/>
              <a:t> </a:t>
            </a:r>
            <a:r>
              <a:rPr lang="ru-RU" sz="2000" i="1" dirty="0" smtClean="0"/>
              <a:t>деятель науки </a:t>
            </a:r>
            <a:br>
              <a:rPr lang="ru-RU" sz="2000" i="1" dirty="0" smtClean="0"/>
            </a:br>
            <a:r>
              <a:rPr lang="ru-RU" sz="2000" i="1" dirty="0" smtClean="0"/>
              <a:t>и техники РФ</a:t>
            </a:r>
            <a:r>
              <a:rPr lang="ru-RU" sz="2000" i="1" dirty="0" smtClean="0">
                <a:latin typeface="+mj-lt"/>
                <a:ea typeface="+mj-ea"/>
                <a:cs typeface="+mj-cs"/>
              </a:rPr>
              <a:t>, лауреат премии Джона фон Неймана,</a:t>
            </a:r>
          </a:p>
          <a:p>
            <a:pPr algn="ctr"/>
            <a:r>
              <a:rPr lang="ru-RU" sz="2000" i="1" dirty="0" smtClean="0">
                <a:latin typeface="+mj-lt"/>
                <a:ea typeface="+mj-ea"/>
                <a:cs typeface="+mj-cs"/>
              </a:rPr>
              <a:t>Лауреат Премии Правительства РФ в области науки и техники </a:t>
            </a:r>
            <a:br>
              <a:rPr lang="ru-RU" sz="2000" i="1" dirty="0" smtClean="0">
                <a:latin typeface="+mj-lt"/>
                <a:ea typeface="+mj-ea"/>
                <a:cs typeface="+mj-cs"/>
              </a:rPr>
            </a:br>
            <a:r>
              <a:rPr lang="ru-RU" sz="2400" b="1" i="1" dirty="0" smtClean="0">
                <a:latin typeface="+mj-lt"/>
                <a:ea typeface="+mj-ea"/>
                <a:cs typeface="+mj-cs"/>
              </a:rPr>
              <a:t>В.В. Александров</a:t>
            </a:r>
          </a:p>
        </p:txBody>
      </p:sp>
      <p:sp>
        <p:nvSpPr>
          <p:cNvPr id="5" name="TextBox 4"/>
          <p:cNvSpPr txBox="1"/>
          <p:nvPr/>
        </p:nvSpPr>
        <p:spPr>
          <a:xfrm>
            <a:off x="5857884" y="5929330"/>
            <a:ext cx="3071834" cy="646331"/>
          </a:xfrm>
          <a:prstGeom prst="rect">
            <a:avLst/>
          </a:prstGeom>
          <a:noFill/>
        </p:spPr>
        <p:txBody>
          <a:bodyPr wrap="square" rtlCol="0">
            <a:spAutoFit/>
          </a:bodyPr>
          <a:lstStyle/>
          <a:p>
            <a:r>
              <a:rPr lang="en-US" dirty="0" smtClean="0"/>
              <a:t>E-mail: alexandr@iias.spb.su</a:t>
            </a:r>
          </a:p>
          <a:p>
            <a:r>
              <a:rPr lang="en-US" dirty="0" smtClean="0"/>
              <a:t>WWW</a:t>
            </a:r>
            <a:r>
              <a:rPr lang="ru-RU" dirty="0" smtClean="0"/>
              <a:t>: </a:t>
            </a:r>
            <a:r>
              <a:rPr lang="en-US" dirty="0" err="1" smtClean="0">
                <a:hlinkClick r:id="rId2"/>
              </a:rPr>
              <a:t>sial.iias.spb.su</a:t>
            </a:r>
            <a:r>
              <a:rPr lang="ru-RU" dirty="0" smtClean="0"/>
              <a:t> </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cstate="print"/>
          <a:srcRect l="5372" t="5670" r="4651" b="8138"/>
          <a:stretch>
            <a:fillRect/>
          </a:stretch>
        </p:blipFill>
        <p:spPr bwMode="auto">
          <a:xfrm>
            <a:off x="2195736" y="1052736"/>
            <a:ext cx="4824536" cy="5472608"/>
          </a:xfrm>
          <a:prstGeom prst="rect">
            <a:avLst/>
          </a:prstGeom>
          <a:noFill/>
          <a:ln w="9525">
            <a:noFill/>
            <a:miter lim="800000"/>
            <a:headEnd/>
            <a:tailEnd/>
          </a:ln>
        </p:spPr>
      </p:pic>
      <p:sp>
        <p:nvSpPr>
          <p:cNvPr id="86017" name="Rectangle 1"/>
          <p:cNvSpPr>
            <a:spLocks noChangeArrowheads="1"/>
          </p:cNvSpPr>
          <p:nvPr/>
        </p:nvSpPr>
        <p:spPr bwMode="auto">
          <a:xfrm>
            <a:off x="2195736" y="315615"/>
            <a:ext cx="4824536" cy="923330"/>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a typeface="Times New Roman" pitchFamily="18" charset="0"/>
                <a:cs typeface="Times New Roman" pitchFamily="18" charset="0"/>
              </a:rPr>
              <a:t>Машина Тьюринга</a:t>
            </a:r>
            <a:endParaRPr kumimoji="0" lang="ru-RU" b="1" i="0" u="none" strike="noStrike" cap="none" normalizeH="0" baseline="0" dirty="0" smtClean="0">
              <a:ln>
                <a:noFill/>
              </a:ln>
              <a:solidFill>
                <a:schemeClr val="tx1"/>
              </a:solidFill>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a typeface="Times New Roman" pitchFamily="18" charset="0"/>
                <a:cs typeface="Times New Roman" pitchFamily="18" charset="0"/>
              </a:rPr>
              <a:t>Саморазвивающийся автомат Гете</a:t>
            </a:r>
            <a:endParaRPr kumimoji="0" lang="ru-RU" b="1" i="0" u="none" strike="noStrike" cap="none" normalizeH="0" baseline="0" dirty="0" smtClean="0">
              <a:ln>
                <a:noFill/>
              </a:ln>
              <a:solidFill>
                <a:schemeClr val="tx1"/>
              </a:solidFill>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a typeface="Times New Roman" pitchFamily="18" charset="0"/>
                <a:cs typeface="Times New Roman" pitchFamily="18" charset="0"/>
              </a:rPr>
              <a:t>Рекурсия и </a:t>
            </a:r>
            <a:r>
              <a:rPr kumimoji="0" lang="ru-RU" b="1" i="0" u="none" strike="noStrike" cap="none" normalizeH="0" baseline="0" dirty="0" err="1" smtClean="0">
                <a:ln>
                  <a:noFill/>
                </a:ln>
                <a:solidFill>
                  <a:schemeClr val="tx1"/>
                </a:solidFill>
                <a:ea typeface="Times New Roman" pitchFamily="18" charset="0"/>
                <a:cs typeface="Times New Roman" pitchFamily="18" charset="0"/>
              </a:rPr>
              <a:t>самоподобие</a:t>
            </a:r>
            <a:endParaRPr kumimoji="0" lang="ru-RU" b="1" i="0" u="none" strike="noStrike" cap="none" normalizeH="0" baseline="0" dirty="0" smtClean="0">
              <a:ln>
                <a:noFill/>
              </a:ln>
              <a:solidFill>
                <a:schemeClr val="tx1"/>
              </a:solidFill>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708920"/>
            <a:ext cx="8229600" cy="1143000"/>
          </a:xfrm>
        </p:spPr>
        <p:txBody>
          <a:bodyPr>
            <a:normAutofit/>
          </a:bodyPr>
          <a:lstStyle/>
          <a:p>
            <a:r>
              <a:rPr lang="ru-RU" sz="6000" b="1" dirty="0" smtClean="0">
                <a:effectLst>
                  <a:outerShdw blurRad="38100" dist="38100" dir="2700000" algn="tl">
                    <a:srgbClr val="000000">
                      <a:alpha val="43137"/>
                    </a:srgbClr>
                  </a:outerShdw>
                </a:effectLst>
              </a:rPr>
              <a:t>ИГРА С ПРИРОДОЙ</a:t>
            </a:r>
            <a:endParaRPr lang="ru-RU" sz="6000" b="1" dirty="0">
              <a:effectLst>
                <a:outerShdw blurRad="38100" dist="38100" dir="2700000" algn="tl">
                  <a:srgbClr val="000000">
                    <a:alpha val="43137"/>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effectLst>
                  <a:outerShdw blurRad="38100" dist="38100" dir="2700000" algn="tl">
                    <a:srgbClr val="000000">
                      <a:alpha val="43137"/>
                    </a:srgbClr>
                  </a:outerShdw>
                </a:effectLst>
              </a:rPr>
              <a:t>МЮРРЕЙ ГЕЛЛ-МАНН</a:t>
            </a:r>
            <a:endParaRPr lang="ru-RU"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p:txBody>
          <a:bodyPr>
            <a:normAutofit fontScale="77500" lnSpcReduction="20000"/>
          </a:bodyPr>
          <a:lstStyle/>
          <a:p>
            <a:pPr algn="just">
              <a:buNone/>
            </a:pPr>
            <a:r>
              <a:rPr lang="ru-RU" dirty="0" smtClean="0"/>
              <a:t>Почему НАГЛЯДНОСТЬ элегантность (</a:t>
            </a:r>
            <a:r>
              <a:rPr lang="ru-RU" dirty="0" err="1" smtClean="0"/>
              <a:t>elegance</a:t>
            </a:r>
            <a:r>
              <a:rPr lang="ru-RU" dirty="0" smtClean="0"/>
              <a:t>) и простота (</a:t>
            </a:r>
            <a:r>
              <a:rPr lang="ru-RU" dirty="0" err="1" smtClean="0"/>
              <a:t>simplicity</a:t>
            </a:r>
            <a:r>
              <a:rPr lang="ru-RU" dirty="0" smtClean="0"/>
              <a:t>) САМОПОДОБНАЯ УПОРЯДОЧЕННОСТЬ ЗПК ДНК являются подходящими критериями для описания природы, особенно на фундаментальном уровне? Наука сделала значительный прогресс в объяснении основных законов, которые управляют поведением всей вселенной  — это законы элементарных частиц и их взаимодействий, которые ответственны за все силы в природе.  Также известно, что теория в элементарной молекулярной физике более подходит для описания и предсказания явлений только простых и четких  вопросов.  Почему так выходит? И что в этом плане на самом деле означают </a:t>
            </a:r>
            <a:r>
              <a:rPr lang="ru-RU" dirty="0" smtClean="0"/>
              <a:t>простота</a:t>
            </a:r>
            <a:r>
              <a:rPr lang="ru-RU" smtClean="0"/>
              <a:t>, сложность</a:t>
            </a:r>
            <a:r>
              <a:rPr lang="ru-RU" smtClean="0"/>
              <a:t> </a:t>
            </a:r>
            <a:r>
              <a:rPr lang="ru-RU" dirty="0" smtClean="0"/>
              <a:t>и наглядность (вложенность - луковица, матрешка). </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effectLst>
                  <a:outerShdw blurRad="38100" dist="38100" dir="2700000" algn="tl">
                    <a:srgbClr val="000000">
                      <a:alpha val="43137"/>
                    </a:srgbClr>
                  </a:outerShdw>
                </a:effectLst>
              </a:rPr>
              <a:t>ВЛОЖЕННОСТЬ</a:t>
            </a:r>
          </a:p>
        </p:txBody>
      </p:sp>
      <p:sp>
        <p:nvSpPr>
          <p:cNvPr id="3" name="Содержимое 2"/>
          <p:cNvSpPr>
            <a:spLocks noGrp="1"/>
          </p:cNvSpPr>
          <p:nvPr>
            <p:ph idx="1"/>
          </p:nvPr>
        </p:nvSpPr>
        <p:spPr/>
        <p:txBody>
          <a:bodyPr>
            <a:normAutofit fontScale="92500" lnSpcReduction="10000"/>
          </a:bodyPr>
          <a:lstStyle/>
          <a:p>
            <a:pPr algn="just">
              <a:buNone/>
            </a:pPr>
            <a:r>
              <a:rPr lang="ru-RU" i="1" dirty="0" smtClean="0"/>
              <a:t>Постепенное снятие кожуры с лука подобно проникновению на нижележащие уровни структуры вселенной. Математика каждого последующего уровня похожа на математику предыдущего уровня, поскольку математика предыдущего уровня может частично использоваться на следующем уровне—или для другого явления на том же уровне. Временами бывает достаточно и древней математики. </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84"/>
            <a:ext cx="8229600" cy="1143000"/>
          </a:xfrm>
        </p:spPr>
        <p:txBody>
          <a:bodyPr>
            <a:normAutofit/>
          </a:bodyPr>
          <a:lstStyle/>
          <a:p>
            <a:r>
              <a:rPr lang="ru-RU" b="1" dirty="0" smtClean="0">
                <a:effectLst>
                  <a:outerShdw blurRad="38100" dist="38100" dir="2700000" algn="tl">
                    <a:srgbClr val="000000">
                      <a:alpha val="43137"/>
                    </a:srgbClr>
                  </a:outerShdw>
                </a:effectLst>
              </a:rPr>
              <a:t>ИСААК НЬЮТОН</a:t>
            </a:r>
          </a:p>
        </p:txBody>
      </p:sp>
      <p:sp>
        <p:nvSpPr>
          <p:cNvPr id="3" name="Содержимое 2"/>
          <p:cNvSpPr>
            <a:spLocks noGrp="1"/>
          </p:cNvSpPr>
          <p:nvPr>
            <p:ph idx="1"/>
          </p:nvPr>
        </p:nvSpPr>
        <p:spPr>
          <a:xfrm>
            <a:off x="457200" y="908720"/>
            <a:ext cx="8229600" cy="5256584"/>
          </a:xfrm>
        </p:spPr>
        <p:txBody>
          <a:bodyPr>
            <a:noAutofit/>
          </a:bodyPr>
          <a:lstStyle/>
          <a:p>
            <a:pPr algn="just">
              <a:lnSpc>
                <a:spcPct val="90000"/>
              </a:lnSpc>
              <a:buNone/>
            </a:pPr>
            <a:r>
              <a:rPr lang="ru-RU" sz="1800" dirty="0" smtClean="0"/>
              <a:t>НЬЮТОН не только открыл закон гравитации но и ОБЩИЕ ЗАКОНОМЕРНОСТИ ПРИРОДЫ. </a:t>
            </a:r>
          </a:p>
          <a:p>
            <a:pPr algn="just">
              <a:lnSpc>
                <a:spcPct val="90000"/>
              </a:lnSpc>
              <a:buNone/>
            </a:pPr>
            <a:r>
              <a:rPr lang="ru-RU" sz="1800" dirty="0" smtClean="0"/>
              <a:t>«Как большие тела типа Земли, луны, Солнца притягиваются друг к другу? Каковы законы и величины их сил притяжения на всех расстояниях между ними? Как движения этих тел контролируются их гравитацией?»</a:t>
            </a:r>
          </a:p>
          <a:p>
            <a:pPr algn="just">
              <a:lnSpc>
                <a:spcPct val="90000"/>
              </a:lnSpc>
              <a:buNone/>
            </a:pPr>
            <a:r>
              <a:rPr lang="ru-RU" sz="1800" dirty="0" smtClean="0"/>
              <a:t>На эти вопросы я ответил в своем труде </a:t>
            </a:r>
            <a:r>
              <a:rPr lang="ru-RU" sz="1800" dirty="0" err="1" smtClean="0"/>
              <a:t>Mathematical</a:t>
            </a:r>
            <a:r>
              <a:rPr lang="ru-RU" sz="1800" dirty="0" smtClean="0"/>
              <a:t> </a:t>
            </a:r>
            <a:r>
              <a:rPr lang="ru-RU" sz="1800" dirty="0" err="1" smtClean="0"/>
              <a:t>Principles</a:t>
            </a:r>
            <a:r>
              <a:rPr lang="ru-RU" sz="1800" dirty="0" smtClean="0"/>
              <a:t> </a:t>
            </a:r>
            <a:r>
              <a:rPr lang="ru-RU" sz="1800" dirty="0" err="1" smtClean="0"/>
              <a:t>of</a:t>
            </a:r>
            <a:r>
              <a:rPr lang="ru-RU" sz="1800" dirty="0" smtClean="0"/>
              <a:t> </a:t>
            </a:r>
            <a:r>
              <a:rPr lang="ru-RU" sz="1800" dirty="0" err="1" smtClean="0"/>
              <a:t>Philosophy</a:t>
            </a:r>
            <a:r>
              <a:rPr lang="ru-RU" sz="1800" dirty="0" smtClean="0"/>
              <a:t> (Математические принципы в философии): И если природа должна быть простой и полностью согласованной (</a:t>
            </a:r>
            <a:r>
              <a:rPr lang="ru-RU" sz="1800" dirty="0" err="1" smtClean="0"/>
              <a:t>самоподобной</a:t>
            </a:r>
            <a:r>
              <a:rPr lang="ru-RU" sz="1800" dirty="0" smtClean="0"/>
              <a:t>) сама с собой, она одинаковым образом регулирует движение меньших тел и больших тел.  Этот принцип природы очень отличается от концепций Философов, описанных ранее в этой книге. Поэтому, по меньшей мере, меня могут посчитать проходимцем, что не позволит читателям принять главные идеи этой  Книги. </a:t>
            </a:r>
          </a:p>
          <a:p>
            <a:pPr algn="just">
              <a:lnSpc>
                <a:spcPct val="90000"/>
              </a:lnSpc>
              <a:buNone/>
            </a:pPr>
            <a:r>
              <a:rPr lang="ru-RU" sz="1800" dirty="0" smtClean="0"/>
              <a:t>…..Природа очень гармонична и прекрасно согласуется сама с собой... </a:t>
            </a:r>
          </a:p>
          <a:p>
            <a:pPr algn="just">
              <a:lnSpc>
                <a:spcPct val="90000"/>
              </a:lnSpc>
              <a:buNone/>
            </a:pPr>
            <a:r>
              <a:rPr lang="ru-RU" sz="1800" dirty="0" smtClean="0"/>
              <a:t>Прежде, чем мы зададимся вопросом о возникновении притяжения: Какие тела притягиваются друг к другу, и каковы законы и свойства у притяжения.  </a:t>
            </a:r>
          </a:p>
          <a:p>
            <a:pPr algn="just">
              <a:lnSpc>
                <a:spcPct val="90000"/>
              </a:lnSpc>
              <a:buNone/>
            </a:pPr>
            <a:r>
              <a:rPr lang="ru-RU" sz="1800" dirty="0" smtClean="0"/>
              <a:t>Притяжение ГРАВИТАЦИОННЫХ, МАГНИТНЫХ, ЭЛЕКТРИЧЕСКИХ СИЛ действует и на очень большом расстоянии, а потому может наблюдаться невооруженным глазом. Могут быть и другие силы, взаимодействующие на таких маленьких расстояниях, что до настоящего времени мы не могли их наблюдать. На очень маленьких расстояниях ВОЗМОЖНО СУЩЕСТВОВАНИЕ ЭЛЕКТРИЧЕСКОГО ПОЛЯ  САМОГО ПО СЕБЕ (НЕЗАВИСИМО ОТ СИЛ ТРЕНИЯ).</a:t>
            </a:r>
            <a:endParaRPr lang="ru-RU"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1"/>
          <p:cNvSpPr>
            <a:spLocks noChangeArrowheads="1"/>
          </p:cNvSpPr>
          <p:nvPr/>
        </p:nvSpPr>
        <p:spPr bwMode="auto">
          <a:xfrm>
            <a:off x="395536" y="574522"/>
            <a:ext cx="8352928"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ru-RU" sz="2400" b="0" i="0" u="none" strike="noStrike" cap="none" normalizeH="0" baseline="0" dirty="0" smtClean="0">
                <a:ln>
                  <a:noFill/>
                </a:ln>
                <a:effectLst/>
                <a:latin typeface="Calibri" pitchFamily="34" charset="0"/>
                <a:ea typeface="Times New Roman" pitchFamily="18" charset="0"/>
                <a:cs typeface="Times New Roman" pitchFamily="18" charset="0"/>
              </a:rPr>
              <a:t>Предмет может быть проиллюстрирован знаменитой и формально корректной </a:t>
            </a:r>
            <a:r>
              <a:rPr lang="ru-RU" sz="2400" dirty="0" smtClean="0">
                <a:latin typeface="Calibri" pitchFamily="34" charset="0"/>
                <a:ea typeface="Times New Roman" pitchFamily="18" charset="0"/>
                <a:cs typeface="Times New Roman" pitchFamily="18" charset="0"/>
              </a:rPr>
              <a:t>аналогией из ботаники </a:t>
            </a:r>
            <a:r>
              <a:rPr kumimoji="0" lang="ru-RU" sz="2400" b="0" i="0" u="none" strike="noStrike" cap="none" normalizeH="0" baseline="0" dirty="0" smtClean="0">
                <a:ln>
                  <a:noFill/>
                </a:ln>
                <a:effectLst/>
                <a:latin typeface="Calibri" pitchFamily="34" charset="0"/>
                <a:ea typeface="Times New Roman" pitchFamily="18" charset="0"/>
                <a:cs typeface="Times New Roman" pitchFamily="18" charset="0"/>
              </a:rPr>
              <a:t>(Формально корректной потому, что морфогенез, как и поведение, несомненно, является предметом обмена сообщениями в контекстах (</a:t>
            </a:r>
            <a:r>
              <a:rPr kumimoji="0" lang="ru-RU" sz="2400" b="0" i="1" u="none" strike="noStrike" cap="none" normalizeH="0" baseline="0" dirty="0" err="1" smtClean="0">
                <a:ln>
                  <a:noFill/>
                </a:ln>
                <a:effectLst/>
                <a:latin typeface="Calibri" pitchFamily="34" charset="0"/>
                <a:ea typeface="Times New Roman" pitchFamily="18" charset="0"/>
                <a:cs typeface="Times New Roman" pitchFamily="18" charset="0"/>
              </a:rPr>
              <a:t>Bateson</a:t>
            </a:r>
            <a:r>
              <a:rPr kumimoji="0" lang="ru-RU" sz="2400" b="0" i="1" u="none" strike="noStrike" cap="none" normalizeH="0" baseline="0" dirty="0" smtClean="0">
                <a:ln>
                  <a:noFill/>
                </a:ln>
                <a:effectLst/>
                <a:latin typeface="Calibri" pitchFamily="34" charset="0"/>
                <a:ea typeface="Times New Roman" pitchFamily="18" charset="0"/>
                <a:cs typeface="Times New Roman" pitchFamily="18" charset="0"/>
              </a:rPr>
              <a:t>, 1971</a:t>
            </a:r>
            <a:r>
              <a:rPr kumimoji="0" lang="ru-RU" sz="2400" b="0" i="0" u="none" strike="noStrike" cap="none" normalizeH="0" baseline="0" dirty="0" smtClean="0">
                <a:ln>
                  <a:noFill/>
                </a:ln>
                <a:effectLst/>
                <a:latin typeface="Calibri" pitchFamily="34" charset="0"/>
                <a:ea typeface="Times New Roman" pitchFamily="18" charset="0"/>
                <a:cs typeface="Times New Roman" pitchFamily="18" charset="0"/>
              </a:rPr>
              <a:t>).). </a:t>
            </a:r>
          </a:p>
          <a:p>
            <a:pPr lvl="0" algn="just" fontAlgn="base">
              <a:spcBef>
                <a:spcPct val="0"/>
              </a:spcBef>
              <a:spcAft>
                <a:spcPct val="0"/>
              </a:spcAft>
            </a:pPr>
            <a:r>
              <a:rPr kumimoji="0" lang="ru-RU" sz="3000" b="1" i="0" u="none" strike="noStrike" cap="none" normalizeH="0" baseline="0" dirty="0" smtClean="0">
                <a:ln>
                  <a:noFill/>
                </a:ln>
                <a:effectLst>
                  <a:outerShdw blurRad="38100" dist="38100" dir="2700000" algn="tl">
                    <a:srgbClr val="000000">
                      <a:alpha val="43137"/>
                    </a:srgbClr>
                  </a:outerShdw>
                </a:effectLst>
                <a:latin typeface="Calibri" pitchFamily="34" charset="0"/>
                <a:ea typeface="Times New Roman" pitchFamily="18" charset="0"/>
                <a:cs typeface="Times New Roman" pitchFamily="18" charset="0"/>
              </a:rPr>
              <a:t>Гёте</a:t>
            </a:r>
            <a:r>
              <a:rPr kumimoji="0" lang="ru-RU" sz="2400" b="0" i="0" u="none" strike="noStrike" cap="none" normalizeH="0" baseline="0" dirty="0" smtClean="0">
                <a:ln>
                  <a:noFill/>
                </a:ln>
                <a:effectLst/>
                <a:latin typeface="Calibri" pitchFamily="34" charset="0"/>
                <a:ea typeface="Times New Roman" pitchFamily="18" charset="0"/>
                <a:cs typeface="Times New Roman" pitchFamily="18" charset="0"/>
              </a:rPr>
              <a:t> заметил 150 лет назад, что в анатомии цветущих растений существует что-то вроде синтаксиса или грамматики. "Стебель" - это то, что несет "листья"; "лист" - это то, что имеет почку в своей пазухе (</a:t>
            </a:r>
            <a:r>
              <a:rPr kumimoji="0" lang="ru-RU" sz="2400" b="0" i="0" u="none" strike="noStrike" cap="none" normalizeH="0" baseline="0" dirty="0" err="1" smtClean="0">
                <a:ln>
                  <a:noFill/>
                </a:ln>
                <a:effectLst/>
                <a:latin typeface="Calibri" pitchFamily="34" charset="0"/>
                <a:ea typeface="Times New Roman" pitchFamily="18" charset="0"/>
                <a:cs typeface="Times New Roman" pitchFamily="18" charset="0"/>
              </a:rPr>
              <a:t>axil</a:t>
            </a:r>
            <a:r>
              <a:rPr kumimoji="0" lang="ru-RU" sz="2400" b="0" i="0" u="none" strike="noStrike" cap="none" normalizeH="0" baseline="0" dirty="0" smtClean="0">
                <a:ln>
                  <a:noFill/>
                </a:ln>
                <a:effectLst/>
                <a:latin typeface="Calibri" pitchFamily="34" charset="0"/>
                <a:ea typeface="Times New Roman" pitchFamily="18" charset="0"/>
                <a:cs typeface="Times New Roman" pitchFamily="18" charset="0"/>
              </a:rPr>
              <a:t>); почка - это стебель, который начинается в пазухе листа; и т.д. </a:t>
            </a:r>
          </a:p>
          <a:p>
            <a:pPr lvl="0" algn="just" fontAlgn="base">
              <a:spcBef>
                <a:spcPct val="0"/>
              </a:spcBef>
              <a:spcAft>
                <a:spcPct val="0"/>
              </a:spcAft>
            </a:pPr>
            <a:r>
              <a:rPr kumimoji="0" lang="ru-RU" sz="2400" b="0" i="0" u="none" strike="noStrike" cap="none" normalizeH="0" baseline="0" dirty="0" smtClean="0">
                <a:ln>
                  <a:noFill/>
                </a:ln>
                <a:effectLst/>
                <a:latin typeface="Calibri" pitchFamily="34" charset="0"/>
                <a:ea typeface="Times New Roman" pitchFamily="18" charset="0"/>
                <a:cs typeface="Times New Roman" pitchFamily="18" charset="0"/>
              </a:rPr>
              <a:t>ФОРМАЛЬНАЯ (т.е. КОММУНИКАТИВНАЯ) ПРИРОДА КАЖДОГО ОРГАНА ОПРЕДЕЛЯЕТСЯ ЕГО КОНТЕКСТУАЛЬНЫМ СТАТУСОМ - КОНТЕКСТОМ, В КОТОРОМ ОН ПОЯВЛЯЕТСЯ, И КОНТЕКСТОМ, КОТОРЫЙ ОН ЗАДАЕТ ДЛЯ ДРУГИХ ЧАСТЕЙ. </a:t>
            </a:r>
            <a:endParaRPr kumimoji="0" lang="ru-RU" sz="2400" b="0"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49" name="Picture 1"/>
          <p:cNvPicPr>
            <a:picLocks noChangeAspect="1" noChangeArrowheads="1"/>
          </p:cNvPicPr>
          <p:nvPr/>
        </p:nvPicPr>
        <p:blipFill>
          <a:blip r:embed="rId2" cstate="print"/>
          <a:srcRect/>
          <a:stretch>
            <a:fillRect/>
          </a:stretch>
        </p:blipFill>
        <p:spPr bwMode="auto">
          <a:xfrm>
            <a:off x="323528" y="332656"/>
            <a:ext cx="5219700" cy="2286000"/>
          </a:xfrm>
          <a:prstGeom prst="rect">
            <a:avLst/>
          </a:prstGeom>
          <a:noFill/>
        </p:spPr>
      </p:pic>
      <p:sp>
        <p:nvSpPr>
          <p:cNvPr id="2051" name="Rectangle 3"/>
          <p:cNvSpPr>
            <a:spLocks noChangeArrowheads="1"/>
          </p:cNvSpPr>
          <p:nvPr/>
        </p:nvSpPr>
        <p:spPr bwMode="auto">
          <a:xfrm>
            <a:off x="-36512" y="2564904"/>
            <a:ext cx="554461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ctr"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ea typeface="Times New Roman" pitchFamily="18" charset="0"/>
                <a:cs typeface="Arial" pitchFamily="34" charset="0"/>
              </a:rPr>
              <a:t>Разложение белого света в спектр. Ньютон</a:t>
            </a:r>
            <a:endParaRPr kumimoji="0" lang="ru-RU" sz="2000" b="0" i="0" u="none" strike="noStrike" cap="none" normalizeH="0" baseline="0" dirty="0" smtClean="0">
              <a:ln>
                <a:noFill/>
              </a:ln>
              <a:solidFill>
                <a:schemeClr val="tx1"/>
              </a:solidFill>
              <a:effectLst/>
              <a:cs typeface="Arial" pitchFamily="34" charset="0"/>
            </a:endParaRPr>
          </a:p>
        </p:txBody>
      </p:sp>
      <p:sp>
        <p:nvSpPr>
          <p:cNvPr id="205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52" name="Picture 4"/>
          <p:cNvPicPr>
            <a:picLocks noChangeAspect="1" noChangeArrowheads="1"/>
          </p:cNvPicPr>
          <p:nvPr/>
        </p:nvPicPr>
        <p:blipFill>
          <a:blip r:embed="rId3" cstate="print"/>
          <a:srcRect/>
          <a:stretch>
            <a:fillRect/>
          </a:stretch>
        </p:blipFill>
        <p:spPr bwMode="auto">
          <a:xfrm>
            <a:off x="3635896" y="3645024"/>
            <a:ext cx="5219700" cy="2400300"/>
          </a:xfrm>
          <a:prstGeom prst="rect">
            <a:avLst/>
          </a:prstGeom>
          <a:noFill/>
        </p:spPr>
      </p:pic>
      <p:sp>
        <p:nvSpPr>
          <p:cNvPr id="2054" name="Rectangle 6"/>
          <p:cNvSpPr>
            <a:spLocks noChangeArrowheads="1"/>
          </p:cNvSpPr>
          <p:nvPr/>
        </p:nvSpPr>
        <p:spPr bwMode="auto">
          <a:xfrm>
            <a:off x="3888432" y="6053226"/>
            <a:ext cx="4572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ctr"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ea typeface="Times New Roman" pitchFamily="18" charset="0"/>
                <a:cs typeface="Arial" pitchFamily="34" charset="0"/>
              </a:rPr>
              <a:t>Опыт с призмой с точки зрения Гете</a:t>
            </a:r>
            <a:endParaRPr kumimoji="0" lang="ru-RU" sz="20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260648"/>
            <a:ext cx="8229600" cy="3456384"/>
          </a:xfrm>
        </p:spPr>
        <p:txBody>
          <a:bodyPr>
            <a:normAutofit lnSpcReduction="10000"/>
          </a:bodyPr>
          <a:lstStyle/>
          <a:p>
            <a:pPr algn="just">
              <a:lnSpc>
                <a:spcPct val="120000"/>
              </a:lnSpc>
              <a:buNone/>
            </a:pPr>
            <a:r>
              <a:rPr lang="ru-RU" sz="2400" b="1" dirty="0" smtClean="0">
                <a:effectLst>
                  <a:outerShdw blurRad="38100" dist="38100" dir="2700000" algn="tl">
                    <a:srgbClr val="000000">
                      <a:alpha val="43137"/>
                    </a:srgbClr>
                  </a:outerShdw>
                </a:effectLst>
              </a:rPr>
              <a:t>ВЕЙЕРШТРАСС</a:t>
            </a:r>
            <a:r>
              <a:rPr lang="ru-RU" sz="1800" dirty="0" smtClean="0"/>
              <a:t> представил свой </a:t>
            </a:r>
            <a:r>
              <a:rPr lang="ru-RU" sz="1800" dirty="0" err="1" smtClean="0"/>
              <a:t>контрпример</a:t>
            </a:r>
            <a:r>
              <a:rPr lang="ru-RU" sz="1800" dirty="0" smtClean="0"/>
              <a:t> в Берлинской Академии 8 июля 1872 года, но оставил свои записи по этой теме у себя. Они появились в печати только в 1895, в </a:t>
            </a:r>
            <a:r>
              <a:rPr lang="en-US" sz="1800" dirty="0" smtClean="0"/>
              <a:t>Collected Works</a:t>
            </a:r>
            <a:r>
              <a:rPr lang="ru-RU" sz="1800" dirty="0" smtClean="0"/>
              <a:t>, намного позже опубликования его основного открытия в </a:t>
            </a:r>
            <a:r>
              <a:rPr lang="en-US" sz="1800" dirty="0" err="1" smtClean="0"/>
              <a:t>duBois</a:t>
            </a:r>
            <a:r>
              <a:rPr lang="en-US" sz="1800" dirty="0" smtClean="0"/>
              <a:t> </a:t>
            </a:r>
            <a:r>
              <a:rPr lang="en-US" sz="1800" dirty="0" err="1" smtClean="0"/>
              <a:t>Reymond</a:t>
            </a:r>
            <a:r>
              <a:rPr lang="ru-RU" sz="1800" dirty="0" smtClean="0"/>
              <a:t> в 1875, когда он писал: </a:t>
            </a:r>
            <a:r>
              <a:rPr lang="ru-RU" sz="1800" b="1" i="1" dirty="0" smtClean="0"/>
              <a:t>«Метафизика этих функций скрывает много загадок, и я не могу избавиться от мысли, что они приведут к границам нашего интеллекта». </a:t>
            </a:r>
          </a:p>
          <a:p>
            <a:pPr algn="just">
              <a:lnSpc>
                <a:spcPct val="120000"/>
              </a:lnSpc>
              <a:buNone/>
            </a:pPr>
            <a:r>
              <a:rPr lang="ru-RU" sz="1800" dirty="0" smtClean="0"/>
              <a:t>Но через сотню лет они стали основой развития искусственного интеллекта и новых областей знаний: </a:t>
            </a:r>
            <a:r>
              <a:rPr lang="ru-RU" sz="1800" dirty="0" err="1" smtClean="0"/>
              <a:t>фрактализация</a:t>
            </a:r>
            <a:r>
              <a:rPr lang="ru-RU" sz="1800" dirty="0" smtClean="0"/>
              <a:t>, </a:t>
            </a:r>
            <a:r>
              <a:rPr lang="ru-RU" sz="1800" dirty="0" err="1" smtClean="0"/>
              <a:t>самоподобие</a:t>
            </a:r>
            <a:r>
              <a:rPr lang="ru-RU" sz="1800" dirty="0" smtClean="0"/>
              <a:t>, рекурсия, </a:t>
            </a:r>
            <a:r>
              <a:rPr lang="ru-RU" sz="1800" dirty="0" err="1" smtClean="0"/>
              <a:t>генно</a:t>
            </a:r>
            <a:r>
              <a:rPr lang="ru-RU" sz="1800" dirty="0" smtClean="0"/>
              <a:t>– программируемая модификация организмов, фрактальная глобула, полимерная нить которой не перепутывается.</a:t>
            </a:r>
            <a:endParaRPr lang="ru-RU" sz="1800" dirty="0"/>
          </a:p>
        </p:txBody>
      </p:sp>
      <p:pic>
        <p:nvPicPr>
          <p:cNvPr id="4" name="Рисунок 3" descr="C:\2012\DSC00136.tif"/>
          <p:cNvPicPr>
            <a:picLocks noChangeAspect="1"/>
          </p:cNvPicPr>
          <p:nvPr/>
        </p:nvPicPr>
        <p:blipFill>
          <a:blip r:embed="rId2" cstate="print"/>
          <a:srcRect/>
          <a:stretch>
            <a:fillRect/>
          </a:stretch>
        </p:blipFill>
        <p:spPr bwMode="auto">
          <a:xfrm>
            <a:off x="683568" y="3573016"/>
            <a:ext cx="2367551" cy="2780928"/>
          </a:xfrm>
          <a:prstGeom prst="rect">
            <a:avLst/>
          </a:prstGeom>
          <a:noFill/>
          <a:ln w="9525">
            <a:noFill/>
            <a:miter lim="800000"/>
            <a:headEnd/>
            <a:tailEnd/>
          </a:ln>
        </p:spPr>
      </p:pic>
      <p:sp>
        <p:nvSpPr>
          <p:cNvPr id="5" name="TextBox 4"/>
          <p:cNvSpPr txBox="1"/>
          <p:nvPr/>
        </p:nvSpPr>
        <p:spPr>
          <a:xfrm>
            <a:off x="3275856" y="3933056"/>
            <a:ext cx="5306513" cy="1815882"/>
          </a:xfrm>
          <a:prstGeom prst="rect">
            <a:avLst/>
          </a:prstGeom>
          <a:noFill/>
        </p:spPr>
        <p:txBody>
          <a:bodyPr wrap="square" rtlCol="0">
            <a:spAutoFit/>
          </a:bodyPr>
          <a:lstStyle/>
          <a:p>
            <a:r>
              <a:rPr lang="ru-RU" sz="1400" dirty="0" smtClean="0"/>
              <a:t>Математический объект – заполняющая пространство </a:t>
            </a:r>
          </a:p>
          <a:p>
            <a:pPr algn="just"/>
            <a:r>
              <a:rPr lang="ru-RU" sz="1400" dirty="0" smtClean="0"/>
              <a:t>кривая – </a:t>
            </a:r>
            <a:r>
              <a:rPr lang="ru-RU" sz="1400" dirty="0" err="1" smtClean="0"/>
              <a:t>кривая</a:t>
            </a:r>
            <a:r>
              <a:rPr lang="ru-RU" sz="1400" dirty="0" smtClean="0"/>
              <a:t> Пеано. </a:t>
            </a:r>
            <a:r>
              <a:rPr lang="en-US" sz="1400" dirty="0" smtClean="0"/>
              <a:t>3D</a:t>
            </a:r>
            <a:r>
              <a:rPr lang="ru-RU" sz="1400" dirty="0" smtClean="0"/>
              <a:t>-прототипирование</a:t>
            </a:r>
            <a:endParaRPr lang="en-US" sz="1400" dirty="0" smtClean="0"/>
          </a:p>
          <a:p>
            <a:pPr>
              <a:buNone/>
            </a:pPr>
            <a:r>
              <a:rPr lang="ru-RU" sz="1200" dirty="0" smtClean="0"/>
              <a:t>Алгоритм рекурсивного построения заполняющей пространство кривой – ЗПК(SFC) 10×10×10 для 3</a:t>
            </a:r>
            <a:r>
              <a:rPr lang="en-US" sz="1200" dirty="0" smtClean="0"/>
              <a:t>D</a:t>
            </a:r>
            <a:r>
              <a:rPr lang="ru-RU" sz="1200" dirty="0" smtClean="0"/>
              <a:t>-печати</a:t>
            </a:r>
          </a:p>
          <a:p>
            <a:pPr>
              <a:buNone/>
            </a:pPr>
            <a:r>
              <a:rPr lang="ru-RU" sz="1200" dirty="0" smtClean="0"/>
              <a:t>Журн. «Техническая кибернетика» №1, 1978 г.</a:t>
            </a:r>
          </a:p>
          <a:p>
            <a:pPr>
              <a:buNone/>
            </a:pPr>
            <a:r>
              <a:rPr lang="ru-RU" sz="1200" dirty="0" smtClean="0"/>
              <a:t>Более подробно: </a:t>
            </a:r>
          </a:p>
          <a:p>
            <a:pPr>
              <a:buNone/>
            </a:pPr>
            <a:r>
              <a:rPr lang="en-US" sz="1200" u="sng" dirty="0" smtClean="0">
                <a:hlinkClick r:id="rId3"/>
              </a:rPr>
              <a:t>http</a:t>
            </a:r>
            <a:r>
              <a:rPr lang="ru-RU" sz="1200" u="sng" dirty="0" smtClean="0">
                <a:hlinkClick r:id="rId3"/>
              </a:rPr>
              <a:t>://</a:t>
            </a:r>
            <a:r>
              <a:rPr lang="en-US" sz="1200" u="sng" dirty="0" err="1" smtClean="0">
                <a:hlinkClick r:id="rId3"/>
              </a:rPr>
              <a:t>sial</a:t>
            </a:r>
            <a:r>
              <a:rPr lang="ru-RU" sz="1200" u="sng" dirty="0" smtClean="0">
                <a:hlinkClick r:id="rId3"/>
              </a:rPr>
              <a:t>.</a:t>
            </a:r>
            <a:r>
              <a:rPr lang="en-US" sz="1200" u="sng" dirty="0" err="1" smtClean="0">
                <a:hlinkClick r:id="rId3"/>
              </a:rPr>
              <a:t>iias</a:t>
            </a:r>
            <a:r>
              <a:rPr lang="ru-RU" sz="1200" u="sng" dirty="0" smtClean="0">
                <a:hlinkClick r:id="rId3"/>
              </a:rPr>
              <a:t>.</a:t>
            </a:r>
            <a:r>
              <a:rPr lang="en-US" sz="1200" u="sng" dirty="0" err="1" smtClean="0">
                <a:hlinkClick r:id="rId3"/>
              </a:rPr>
              <a:t>spb</a:t>
            </a:r>
            <a:r>
              <a:rPr lang="ru-RU" sz="1200" u="sng" dirty="0" smtClean="0">
                <a:hlinkClick r:id="rId3"/>
              </a:rPr>
              <a:t>.</a:t>
            </a:r>
            <a:r>
              <a:rPr lang="en-US" sz="1200" u="sng" dirty="0" err="1" smtClean="0">
                <a:hlinkClick r:id="rId3"/>
              </a:rPr>
              <a:t>su</a:t>
            </a:r>
            <a:r>
              <a:rPr lang="ru-RU" sz="1200" u="sng" dirty="0" smtClean="0">
                <a:hlinkClick r:id="rId3"/>
              </a:rPr>
              <a:t>/</a:t>
            </a:r>
            <a:r>
              <a:rPr lang="en-US" sz="1200" u="sng" dirty="0" smtClean="0">
                <a:hlinkClick r:id="rId3"/>
              </a:rPr>
              <a:t>files</a:t>
            </a:r>
            <a:r>
              <a:rPr lang="ru-RU" sz="1200" u="sng" dirty="0" smtClean="0">
                <a:hlinkClick r:id="rId3"/>
              </a:rPr>
              <a:t>/</a:t>
            </a:r>
            <a:r>
              <a:rPr lang="en-US" sz="1200" u="sng" dirty="0" smtClean="0">
                <a:hlinkClick r:id="rId3"/>
              </a:rPr>
              <a:t>tech</a:t>
            </a:r>
            <a:r>
              <a:rPr lang="ru-RU" sz="1200" u="sng" dirty="0" smtClean="0">
                <a:hlinkClick r:id="rId3"/>
              </a:rPr>
              <a:t>_</a:t>
            </a:r>
            <a:r>
              <a:rPr lang="en-US" sz="1200" u="sng" dirty="0" smtClean="0">
                <a:hlinkClick r:id="rId3"/>
              </a:rPr>
              <a:t>cyber</a:t>
            </a:r>
            <a:r>
              <a:rPr lang="ru-RU" sz="1200" u="sng" dirty="0" smtClean="0">
                <a:hlinkClick r:id="rId3"/>
              </a:rPr>
              <a:t>_1978.</a:t>
            </a:r>
            <a:r>
              <a:rPr lang="en-US" sz="1200" u="sng" dirty="0" err="1" smtClean="0">
                <a:hlinkClick r:id="rId3"/>
              </a:rPr>
              <a:t>pdf</a:t>
            </a:r>
            <a:r>
              <a:rPr lang="ru-RU" sz="1200" u="sng" dirty="0" smtClean="0"/>
              <a:t> </a:t>
            </a:r>
            <a:endParaRPr lang="ru-RU" sz="1200" dirty="0" smtClean="0"/>
          </a:p>
          <a:p>
            <a:pPr>
              <a:buNone/>
            </a:pPr>
            <a:r>
              <a:rPr lang="en-US" sz="1200" u="sng" dirty="0" smtClean="0">
                <a:hlinkClick r:id="rId4"/>
              </a:rPr>
              <a:t>http</a:t>
            </a:r>
            <a:r>
              <a:rPr lang="ru-RU" sz="1200" u="sng" dirty="0" smtClean="0">
                <a:hlinkClick r:id="rId4"/>
              </a:rPr>
              <a:t>://</a:t>
            </a:r>
            <a:r>
              <a:rPr lang="en-US" sz="1200" u="sng" dirty="0" smtClean="0">
                <a:hlinkClick r:id="rId4"/>
              </a:rPr>
              <a:t>books</a:t>
            </a:r>
            <a:r>
              <a:rPr lang="ru-RU" sz="1200" u="sng" dirty="0" smtClean="0">
                <a:hlinkClick r:id="rId4"/>
              </a:rPr>
              <a:t>.</a:t>
            </a:r>
            <a:r>
              <a:rPr lang="en-US" sz="1200" u="sng" dirty="0" err="1" smtClean="0">
                <a:hlinkClick r:id="rId4"/>
              </a:rPr>
              <a:t>google</a:t>
            </a:r>
            <a:r>
              <a:rPr lang="ru-RU" sz="1200" u="sng" dirty="0" smtClean="0">
                <a:hlinkClick r:id="rId4"/>
              </a:rPr>
              <a:t>.</a:t>
            </a:r>
            <a:r>
              <a:rPr lang="en-US" sz="1200" u="sng" dirty="0" err="1" smtClean="0">
                <a:hlinkClick r:id="rId4"/>
              </a:rPr>
              <a:t>ru</a:t>
            </a:r>
            <a:r>
              <a:rPr lang="ru-RU" sz="1200" u="sng" dirty="0" smtClean="0">
                <a:hlinkClick r:id="rId4"/>
              </a:rPr>
              <a:t>/</a:t>
            </a:r>
            <a:r>
              <a:rPr lang="en-US" sz="1200" u="sng" dirty="0" smtClean="0">
                <a:hlinkClick r:id="rId4"/>
              </a:rPr>
              <a:t>books</a:t>
            </a:r>
            <a:r>
              <a:rPr lang="ru-RU" sz="1200" u="sng" dirty="0" smtClean="0">
                <a:hlinkClick r:id="rId4"/>
              </a:rPr>
              <a:t>?</a:t>
            </a:r>
            <a:r>
              <a:rPr lang="en-US" sz="1200" u="sng" dirty="0" smtClean="0">
                <a:hlinkClick r:id="rId4"/>
              </a:rPr>
              <a:t>id</a:t>
            </a:r>
            <a:r>
              <a:rPr lang="ru-RU" sz="1200" u="sng" dirty="0" smtClean="0">
                <a:hlinkClick r:id="rId4"/>
              </a:rPr>
              <a:t>=</a:t>
            </a:r>
            <a:r>
              <a:rPr lang="en-US" sz="1200" u="sng" dirty="0" err="1" smtClean="0">
                <a:hlinkClick r:id="rId4"/>
              </a:rPr>
              <a:t>rSQDF</a:t>
            </a:r>
            <a:r>
              <a:rPr lang="ru-RU" sz="1200" u="sng" dirty="0" smtClean="0">
                <a:hlinkClick r:id="rId4"/>
              </a:rPr>
              <a:t>0</a:t>
            </a:r>
            <a:r>
              <a:rPr lang="en-US" sz="1200" u="sng" dirty="0" smtClean="0">
                <a:hlinkClick r:id="rId4"/>
              </a:rPr>
              <a:t>H</a:t>
            </a:r>
            <a:r>
              <a:rPr lang="ru-RU" sz="1200" u="sng" dirty="0" smtClean="0">
                <a:hlinkClick r:id="rId4"/>
              </a:rPr>
              <a:t>4</a:t>
            </a:r>
            <a:r>
              <a:rPr lang="en-US" sz="1200" u="sng" dirty="0" err="1" smtClean="0">
                <a:hlinkClick r:id="rId4"/>
              </a:rPr>
              <a:t>sMQC</a:t>
            </a:r>
            <a:r>
              <a:rPr lang="ru-RU" sz="1200" u="sng" dirty="0" smtClean="0">
                <a:hlinkClick r:id="rId4"/>
              </a:rPr>
              <a:t>&amp;</a:t>
            </a:r>
            <a:br>
              <a:rPr lang="ru-RU" sz="1200" u="sng" dirty="0" smtClean="0">
                <a:hlinkClick r:id="rId4"/>
              </a:rPr>
            </a:br>
            <a:r>
              <a:rPr lang="en-US" sz="1200" u="sng" dirty="0" err="1" smtClean="0">
                <a:hlinkClick r:id="rId4"/>
              </a:rPr>
              <a:t>printsec</a:t>
            </a:r>
            <a:r>
              <a:rPr lang="ru-RU" sz="1200" u="sng" dirty="0" smtClean="0">
                <a:hlinkClick r:id="rId4"/>
              </a:rPr>
              <a:t>=</a:t>
            </a:r>
            <a:r>
              <a:rPr lang="en-US" sz="1200" u="sng" dirty="0" err="1" smtClean="0">
                <a:hlinkClick r:id="rId4"/>
              </a:rPr>
              <a:t>frontcover</a:t>
            </a:r>
            <a:r>
              <a:rPr lang="ru-RU" sz="1200" u="sng" dirty="0" smtClean="0">
                <a:hlinkClick r:id="rId4"/>
              </a:rPr>
              <a:t>&amp;</a:t>
            </a:r>
            <a:r>
              <a:rPr lang="en-US" sz="1200" u="sng" dirty="0" err="1" smtClean="0">
                <a:hlinkClick r:id="rId4"/>
              </a:rPr>
              <a:t>redir</a:t>
            </a:r>
            <a:r>
              <a:rPr lang="ru-RU" sz="1200" u="sng" dirty="0" smtClean="0">
                <a:hlinkClick r:id="rId4"/>
              </a:rPr>
              <a:t>_</a:t>
            </a:r>
            <a:r>
              <a:rPr lang="en-US" sz="1200" u="sng" dirty="0" smtClean="0">
                <a:hlinkClick r:id="rId4"/>
              </a:rPr>
              <a:t>esc</a:t>
            </a:r>
            <a:r>
              <a:rPr lang="ru-RU" sz="1200" u="sng" dirty="0" smtClean="0">
                <a:hlinkClick r:id="rId4"/>
              </a:rPr>
              <a:t>=</a:t>
            </a:r>
            <a:r>
              <a:rPr lang="en-US" sz="1200" u="sng" dirty="0" smtClean="0">
                <a:hlinkClick r:id="rId4"/>
              </a:rPr>
              <a:t>y</a:t>
            </a:r>
            <a:r>
              <a:rPr lang="ru-RU" sz="1200" u="sng" dirty="0" smtClean="0">
                <a:hlinkClick r:id="rId4"/>
              </a:rPr>
              <a:t>#</a:t>
            </a:r>
            <a:r>
              <a:rPr lang="en-US" sz="1200" u="sng" dirty="0" smtClean="0">
                <a:hlinkClick r:id="rId4"/>
              </a:rPr>
              <a:t>v</a:t>
            </a:r>
            <a:r>
              <a:rPr lang="ru-RU" sz="1200" u="sng" dirty="0" smtClean="0">
                <a:hlinkClick r:id="rId4"/>
              </a:rPr>
              <a:t>=</a:t>
            </a:r>
            <a:r>
              <a:rPr lang="en-US" sz="1200" u="sng" dirty="0" err="1" smtClean="0">
                <a:hlinkClick r:id="rId4"/>
              </a:rPr>
              <a:t>onepage</a:t>
            </a:r>
            <a:r>
              <a:rPr lang="ru-RU" sz="1200" u="sng" dirty="0" smtClean="0">
                <a:hlinkClick r:id="rId4"/>
              </a:rPr>
              <a:t>&amp;</a:t>
            </a:r>
            <a:r>
              <a:rPr lang="en-US" sz="1200" u="sng" dirty="0" smtClean="0">
                <a:hlinkClick r:id="rId4"/>
              </a:rPr>
              <a:t>q</a:t>
            </a:r>
            <a:r>
              <a:rPr lang="ru-RU" sz="1200" u="sng" dirty="0" smtClean="0">
                <a:hlinkClick r:id="rId4"/>
              </a:rPr>
              <a:t>&amp;</a:t>
            </a:r>
            <a:r>
              <a:rPr lang="en-US" sz="1200" u="sng" dirty="0" smtClean="0">
                <a:hlinkClick r:id="rId4"/>
              </a:rPr>
              <a:t>f</a:t>
            </a:r>
            <a:r>
              <a:rPr lang="ru-RU" sz="1200" u="sng" dirty="0" smtClean="0">
                <a:hlinkClick r:id="rId4"/>
              </a:rPr>
              <a:t>=</a:t>
            </a:r>
            <a:r>
              <a:rPr lang="en-US" sz="1200" u="sng" dirty="0" smtClean="0">
                <a:hlinkClick r:id="rId4"/>
              </a:rPr>
              <a:t>false</a:t>
            </a:r>
            <a:endParaRPr lang="ru-RU"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60648"/>
            <a:ext cx="9036496" cy="5904656"/>
          </a:xfrm>
        </p:spPr>
        <p:txBody>
          <a:bodyPr>
            <a:normAutofit fontScale="40000" lnSpcReduction="20000"/>
          </a:bodyPr>
          <a:lstStyle/>
          <a:p>
            <a:pPr indent="360000" algn="just">
              <a:buNone/>
            </a:pPr>
            <a:r>
              <a:rPr lang="ru-RU" sz="3700" dirty="0" smtClean="0"/>
              <a:t>«…”Механизм” воздействия таких </a:t>
            </a:r>
            <a:r>
              <a:rPr lang="ru-RU" sz="3700" dirty="0" err="1" smtClean="0"/>
              <a:t>вненаучных</a:t>
            </a:r>
            <a:r>
              <a:rPr lang="ru-RU" sz="3700" dirty="0" smtClean="0"/>
              <a:t>, но по-человечески глубоко понятных соображений на выбор пути исследования хорошо виден из документа, который мы сейчас приведем. </a:t>
            </a:r>
          </a:p>
          <a:p>
            <a:pPr indent="360000" algn="just">
              <a:buNone/>
            </a:pPr>
            <a:r>
              <a:rPr lang="ru-RU" sz="3700" dirty="0" smtClean="0"/>
              <a:t>Это — письмо одного математика своему юному ученику, которому он старался привить интерес к конструктивной математике и теории вычислимых функций. Это письмо явилось ответом на присланные учеником несколько доказательств из области классического анализа. По разрешению автора, просившего не называть никаких имен, мы даем несколько выдержек из этого письма.</a:t>
            </a:r>
          </a:p>
          <a:p>
            <a:pPr indent="360000" algn="just">
              <a:buNone/>
            </a:pPr>
            <a:r>
              <a:rPr lang="ru-RU" sz="3700" dirty="0" smtClean="0"/>
              <a:t>«Теперь я особенно заинтересован в том, чтобы ты стал знаменитым математиком: твое письмо будет представлять интерес для биографов, и я смогу получить от этого немало удовольствия. Заинтересованность будет заставлять меня изобретать способы содействия твоему прославлению. Я тешу себя надеждой, что один такой способ уже осуществил: познакомил тебя с конструктивным образом мышления.</a:t>
            </a:r>
          </a:p>
          <a:p>
            <a:pPr indent="360000" algn="just">
              <a:buNone/>
            </a:pPr>
            <a:r>
              <a:rPr lang="ru-RU" sz="3700" dirty="0" smtClean="0"/>
              <a:t>Это мышление, которое постоянно обращается к изучению АЛГОРИФМИЧЕСКИХ ПРОЦЕДУР, стало, я думаю, твоей первой любовью. Это вовсе не значит, что она продлится всю жизнь. Возможно, ты вступишь в благополучный брак; с классической математикой и обзаведешься многочисленными детьми — теоремами. Но воспоминание о первой юной любви никогда уже не исчезнет из твоей памяти, и кто знает, может быть в момент полного, казалось бы, довольства своей супругой и нажитым с ней благосостоянием блеснет это яркое воспоминание, и настроение вдруг испортится, засосет под ложечкой, и подумается: а не лучше было бы не прельщаться богатством и могуществом старой леди, а оставаться бедным, но... ЧЕСТНЫМ?</a:t>
            </a:r>
          </a:p>
          <a:p>
            <a:pPr indent="360000" algn="just">
              <a:buNone/>
            </a:pPr>
            <a:r>
              <a:rPr lang="ru-RU" sz="3700" dirty="0" smtClean="0"/>
              <a:t>Я уверен, что такие угрызения совести обязательно будут преследовать тебя до гроба. И пусть преследуют. Пусть конструктивное мышление будет тем оводом, который не даст тебе зажиреть (правда, один специалист — энтомолог сказал мне, что овод не кусается и не имеет даже челюстей, но я все же пользуюсь стандартной интерпретацией слова «овод»). А может быть — и в этом как раз состоит моя надежда — это мышление поможет тебе создать великие идеи.</a:t>
            </a:r>
          </a:p>
          <a:p>
            <a:pPr indent="360000" algn="just">
              <a:buNone/>
            </a:pPr>
            <a:r>
              <a:rPr lang="ru-RU" sz="3700" dirty="0" smtClean="0"/>
              <a:t>Что касается меня, то я пришел к конструктивистам совсем окольным путем. Занимаясь другой наукой, из-за которой я потерял так много времени для занятий математикой, я пришел к самостоятельному выводу о том, что классическая трактовка действительных чисел лишена всякого смысла. Кустарно, в одиночестве я стал размышлять над возможностями поправить дела в этой области. Естественно, что когда я узнал, что умные люди давно работают над этой же проблемой, мне захотелось познакомиться с ними и набраться от них ума. И я не разочаровался в этих людях.</a:t>
            </a:r>
          </a:p>
          <a:p>
            <a:pPr indent="360000" algn="just">
              <a:buNone/>
            </a:pP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60648"/>
            <a:ext cx="8686800" cy="5865515"/>
          </a:xfrm>
        </p:spPr>
        <p:txBody>
          <a:bodyPr>
            <a:noAutofit/>
          </a:bodyPr>
          <a:lstStyle/>
          <a:p>
            <a:pPr indent="360000" algn="just">
              <a:lnSpc>
                <a:spcPct val="90000"/>
              </a:lnSpc>
              <a:spcBef>
                <a:spcPts val="0"/>
              </a:spcBef>
              <a:buNone/>
            </a:pPr>
            <a:r>
              <a:rPr lang="ru-RU" sz="1400" dirty="0" smtClean="0"/>
              <a:t>Я думаю, что, независимо от конкретных перспектив конструктивного анализа на </a:t>
            </a:r>
            <a:r>
              <a:rPr lang="ru-RU" sz="1400" b="1" dirty="0" smtClean="0"/>
              <a:t>данный момент, конструктивисты сделали и продолжают делать большое по своей научной важности дело. Значение их работы обусловливается следующим обстоятельством. </a:t>
            </a:r>
            <a:endParaRPr lang="ru-RU" sz="1400" dirty="0" smtClean="0"/>
          </a:p>
          <a:p>
            <a:pPr indent="360000" algn="just">
              <a:lnSpc>
                <a:spcPct val="90000"/>
              </a:lnSpc>
              <a:spcBef>
                <a:spcPts val="0"/>
              </a:spcBef>
              <a:buNone/>
            </a:pPr>
            <a:r>
              <a:rPr lang="ru-RU" sz="1400" b="1" dirty="0" smtClean="0"/>
              <a:t>КРИЗИС ОСНОВ МАТЕМАТИКИ ОТНЮДЬ НЕ ОКОНЧИЛСЯ, ОН ПРОДОЛЖАЕТСЯ!</a:t>
            </a:r>
            <a:endParaRPr lang="ru-RU" sz="1400" dirty="0" smtClean="0"/>
          </a:p>
          <a:p>
            <a:pPr indent="360000" algn="just">
              <a:lnSpc>
                <a:spcPct val="90000"/>
              </a:lnSpc>
              <a:spcBef>
                <a:spcPts val="0"/>
              </a:spcBef>
              <a:buNone/>
            </a:pPr>
            <a:r>
              <a:rPr lang="ru-RU" sz="1400" b="1" dirty="0" smtClean="0"/>
              <a:t>Никакие программные заявления современных формалистов не затушуют того факта, что наивная теория множеств нелепа (это показывают</a:t>
            </a:r>
            <a:r>
              <a:rPr lang="ru-RU" sz="1400" dirty="0" smtClean="0"/>
              <a:t> парадоксы), а аксиоматическая теория множеств чрезвычайно искусственна, и наша интуиция полностью молчит в вопросе об ее НЕПРОТИВОРЕЧИВОСТИ. </a:t>
            </a:r>
          </a:p>
          <a:p>
            <a:pPr indent="360000" algn="just">
              <a:lnSpc>
                <a:spcPct val="90000"/>
              </a:lnSpc>
              <a:spcBef>
                <a:spcPts val="0"/>
              </a:spcBef>
              <a:buNone/>
            </a:pPr>
            <a:r>
              <a:rPr lang="ru-RU" sz="1400" dirty="0" smtClean="0"/>
              <a:t>Она создана задним числом, чтобы оправдать ана­лиз (я лично даже не уверен, можно ли построить весь существующий анализ только на аксиоматической теории множеств и формальной арифметике; кроме того, если из аксиоматической теории множеств вытекает теорема </a:t>
            </a:r>
            <a:r>
              <a:rPr lang="ru-RU" sz="1400" dirty="0" err="1" smtClean="0"/>
              <a:t>Хаусдорфа</a:t>
            </a:r>
            <a:r>
              <a:rPr lang="ru-RU" sz="1400" dirty="0" smtClean="0"/>
              <a:t> — а ты напишешь мне об этом,— то у меня к ней доверие будет столь же ничтожно, как и к «наивной» </a:t>
            </a:r>
            <a:r>
              <a:rPr lang="ru-RU" sz="1400" dirty="0" err="1" smtClean="0"/>
              <a:t>канторовской</a:t>
            </a:r>
            <a:r>
              <a:rPr lang="ru-RU" sz="1400" dirty="0" smtClean="0"/>
              <a:t> теории множеств), и тот факт, что в ней нет рефлексивного парадокса, не есть факт, которым следует так уж гордиться серьезному человеку.</a:t>
            </a:r>
          </a:p>
          <a:p>
            <a:pPr indent="360000" algn="just">
              <a:lnSpc>
                <a:spcPct val="90000"/>
              </a:lnSpc>
              <a:spcBef>
                <a:spcPts val="0"/>
              </a:spcBef>
              <a:buNone/>
            </a:pPr>
            <a:r>
              <a:rPr lang="ru-RU" sz="1400" b="1" dirty="0" smtClean="0"/>
              <a:t>Итак, — быть богатым теоремами и все же слегка кривить душой, успокаивая себя изгнанием рефлексивного парадокса и молчанием подавляющего большинства, не интересующегося проблемами философии и оснований математики, или же начинать все на голом месте, как Сергий Радонежский, работать, </a:t>
            </a:r>
            <a:r>
              <a:rPr lang="ru-RU" sz="1400" dirty="0" smtClean="0"/>
              <a:t>засучив рукава, не получая ни почестей, ни наград, но несокрушимо веря, что твоя работа важна и необходима для будущего? Вот альтернатива, стоящая перед тобой...»</a:t>
            </a:r>
          </a:p>
          <a:p>
            <a:pPr indent="360000" algn="just">
              <a:lnSpc>
                <a:spcPct val="90000"/>
              </a:lnSpc>
              <a:spcBef>
                <a:spcPts val="0"/>
              </a:spcBef>
              <a:buNone/>
            </a:pPr>
            <a:r>
              <a:rPr lang="ru-RU" sz="1400" dirty="0" smtClean="0"/>
              <a:t>«…Конечно, нельзя согласиться со всеми утверждениями этого эмоционального напутствия. Но в нем достаточно</a:t>
            </a:r>
            <a:r>
              <a:rPr lang="ru-RU" sz="1400" b="1" dirty="0" smtClean="0"/>
              <a:t> </a:t>
            </a:r>
            <a:r>
              <a:rPr lang="ru-RU" sz="1400" dirty="0" smtClean="0"/>
              <a:t>верно схвачены особенности конфликта, который возникает в душе ученого, начинающего сомневаться в истинности воспринятой им от своих учителей теории. Если сомнения достаточно сильны, а человек достаточно одарен способностями, то он все же свернет с проторенного…» </a:t>
            </a:r>
          </a:p>
          <a:p>
            <a:pPr indent="360000" algn="just">
              <a:lnSpc>
                <a:spcPct val="90000"/>
              </a:lnSpc>
              <a:spcBef>
                <a:spcPts val="0"/>
              </a:spcBef>
              <a:buNone/>
            </a:pPr>
            <a:r>
              <a:rPr lang="ru-RU" sz="1400" dirty="0" smtClean="0"/>
              <a:t>«Введя эти неизбежные поправки, можно лучше понять внутреннюю жизнь математики, понять то, что создает ее единство и вносит в нее разнообразие, понять этот большой город, чьи предместья не перестают разрастаться несколько хаотическим образом на окружающем его пространстве, в то время как центр периодически перестраивается, следуя каждый раз все более и более ясному плану и стремясь ко все более и более величественному расположению, в то время как старые кварталы с их лабиринтом переулков сносятся для того, чтобы проложить к окраине улицы все более прямые, все более широкие, все более удобные».</a:t>
            </a:r>
            <a:endParaRPr lang="ru-RU" sz="1400" dirty="0"/>
          </a:p>
        </p:txBody>
      </p:sp>
      <p:sp>
        <p:nvSpPr>
          <p:cNvPr id="4" name="Прямоугольник 3"/>
          <p:cNvSpPr/>
          <p:nvPr/>
        </p:nvSpPr>
        <p:spPr>
          <a:xfrm>
            <a:off x="179512" y="5949280"/>
            <a:ext cx="8640960" cy="584775"/>
          </a:xfrm>
          <a:prstGeom prst="rect">
            <a:avLst/>
          </a:prstGeom>
        </p:spPr>
        <p:txBody>
          <a:bodyPr wrap="square">
            <a:spAutoFit/>
          </a:bodyPr>
          <a:lstStyle/>
          <a:p>
            <a:pPr algn="r"/>
            <a:r>
              <a:rPr lang="ru-RU" sz="1600" i="1" dirty="0" smtClean="0"/>
              <a:t>В.Н.Тростников. Конструктивные процессы в математике (философский аспект). – М.: Наука, 1975 – 256 с.</a:t>
            </a:r>
            <a:endParaRPr lang="ru-RU" sz="1600" i="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9392"/>
            <a:ext cx="8229600" cy="1143000"/>
          </a:xfrm>
        </p:spPr>
        <p:txBody>
          <a:bodyPr/>
          <a:lstStyle/>
          <a:p>
            <a:r>
              <a:rPr lang="ru-RU" b="1" dirty="0" smtClean="0">
                <a:effectLst>
                  <a:outerShdw blurRad="38100" dist="38100" dir="2700000" algn="tl">
                    <a:srgbClr val="000000">
                      <a:alpha val="43137"/>
                    </a:srgbClr>
                  </a:outerShdw>
                </a:effectLst>
              </a:rPr>
              <a:t>А.Н. КОЛМОГОРОВ</a:t>
            </a:r>
            <a:endParaRPr lang="ru-RU" dirty="0"/>
          </a:p>
        </p:txBody>
      </p:sp>
      <p:sp>
        <p:nvSpPr>
          <p:cNvPr id="3" name="Содержимое 2"/>
          <p:cNvSpPr>
            <a:spLocks noGrp="1"/>
          </p:cNvSpPr>
          <p:nvPr>
            <p:ph idx="1"/>
          </p:nvPr>
        </p:nvSpPr>
        <p:spPr>
          <a:xfrm>
            <a:off x="-180528" y="764704"/>
            <a:ext cx="9145016" cy="4525963"/>
          </a:xfrm>
        </p:spPr>
        <p:txBody>
          <a:bodyPr>
            <a:noAutofit/>
          </a:bodyPr>
          <a:lstStyle/>
          <a:p>
            <a:pPr algn="just">
              <a:buNone/>
            </a:pPr>
            <a:r>
              <a:rPr lang="ru-RU" sz="1600" dirty="0" smtClean="0"/>
              <a:t>	А.Н. Колмогоров откликнулся на этот призыв: «...</a:t>
            </a:r>
            <a:r>
              <a:rPr lang="ru-RU" sz="1600" i="1" dirty="0" smtClean="0"/>
              <a:t>Для будущей логической теории автоматов существует важный ограничивающий фактор, на который следует</a:t>
            </a:r>
            <a:r>
              <a:rPr lang="ru-RU" sz="1600" b="1" i="1" dirty="0" smtClean="0"/>
              <a:t> </a:t>
            </a:r>
            <a:r>
              <a:rPr lang="ru-RU" sz="1600" i="1" dirty="0" smtClean="0"/>
              <a:t>обратить внимание</a:t>
            </a:r>
            <a:r>
              <a:rPr lang="ru-RU" sz="1600" b="1" i="1" dirty="0" smtClean="0"/>
              <a:t>...</a:t>
            </a:r>
            <a:r>
              <a:rPr lang="ru-RU" sz="1600" b="1" dirty="0" smtClean="0"/>
              <a:t> </a:t>
            </a:r>
            <a:r>
              <a:rPr lang="ru-RU" sz="1600" i="1" dirty="0" smtClean="0"/>
              <a:t>Этот фактор </a:t>
            </a:r>
            <a:r>
              <a:rPr lang="ru-RU" sz="1600" b="1" i="1" dirty="0" smtClean="0"/>
              <a:t>интеллектуального</a:t>
            </a:r>
            <a:r>
              <a:rPr lang="ru-RU" sz="1600" i="1" dirty="0" smtClean="0"/>
              <a:t> а не ФИЗИЧЕСКОГО порядка </a:t>
            </a:r>
            <a:r>
              <a:rPr lang="ru-RU" sz="1600" dirty="0" smtClean="0"/>
              <a:t>(но только развитие квантовой технологии теорию алгоритмической информатики превратило в практику цифровой программируемой коммуникации)</a:t>
            </a:r>
            <a:r>
              <a:rPr lang="ru-RU" sz="1600" i="1" dirty="0" smtClean="0"/>
              <a:t>.</a:t>
            </a:r>
            <a:r>
              <a:rPr lang="ru-RU" sz="1600" dirty="0" smtClean="0"/>
              <a:t> </a:t>
            </a:r>
            <a:r>
              <a:rPr lang="ru-RU" sz="1600" b="1" i="1" dirty="0" smtClean="0"/>
              <a:t>Формальная логика имеет дело с жесткими понятиями типа «все или ничего» </a:t>
            </a:r>
            <a:r>
              <a:rPr lang="ru-RU" sz="1600" i="1" dirty="0" smtClean="0"/>
              <a:t>и весьма мало соприкасается со связанными с непрерывностью понятиями действительного или комплексного числа, т.е. с математическим анализом, ...попадает в ту область математики, которая представляет наибольшие трудности, – в область комбинаторики. ...Необходима детальная </a:t>
            </a:r>
            <a:r>
              <a:rPr lang="ru-RU" sz="1600" b="1" i="1" dirty="0" smtClean="0"/>
              <a:t>математическая теория автоматов и информации</a:t>
            </a:r>
            <a:r>
              <a:rPr lang="ru-RU" sz="1600" i="1" dirty="0" smtClean="0"/>
              <a:t>».</a:t>
            </a:r>
            <a:r>
              <a:rPr lang="ru-RU" sz="1600" dirty="0" smtClean="0"/>
              <a:t> А.Н.Колмогоров обратил внимание на </a:t>
            </a:r>
            <a:r>
              <a:rPr lang="ru-RU" sz="1600" b="1" dirty="0" smtClean="0"/>
              <a:t>двойственную природу информации,</a:t>
            </a:r>
            <a:r>
              <a:rPr lang="ru-RU" sz="1600" dirty="0" smtClean="0"/>
              <a:t> ансамблевой по Шеннону и </a:t>
            </a:r>
            <a:r>
              <a:rPr lang="ru-RU" sz="1600" b="1" dirty="0" smtClean="0"/>
              <a:t>объектной (персонально идентифицируемой)</a:t>
            </a:r>
            <a:r>
              <a:rPr lang="ru-RU" sz="1600" dirty="0" smtClean="0"/>
              <a:t>: </a:t>
            </a:r>
            <a:r>
              <a:rPr lang="ru-RU" sz="1600" i="1" dirty="0" smtClean="0"/>
              <a:t>«…Далеко не все применения теории информации по Шеннону укладываются разумным образом в интерпретацию ее основных понятий. Я думаю, что потребность в придании определенного смысла выражениям </a:t>
            </a:r>
          </a:p>
          <a:p>
            <a:pPr algn="just">
              <a:buNone/>
            </a:pPr>
            <a:r>
              <a:rPr lang="ru-RU" sz="1600" i="1" dirty="0" smtClean="0">
                <a:ea typeface="Calibri"/>
                <a:cs typeface="Times New Roman"/>
              </a:rPr>
              <a:t> </a:t>
            </a:r>
            <a:endParaRPr lang="ru-RU" sz="1600" i="1" dirty="0" smtClean="0"/>
          </a:p>
          <a:p>
            <a:pPr algn="just">
              <a:buNone/>
            </a:pPr>
            <a:r>
              <a:rPr lang="ru-RU" sz="1600" i="1" dirty="0" smtClean="0"/>
              <a:t>	 в случае </a:t>
            </a:r>
            <a:r>
              <a:rPr lang="ru-RU" sz="1600" b="1" i="1" dirty="0" smtClean="0"/>
              <a:t>индивидуальных объектов</a:t>
            </a:r>
            <a:r>
              <a:rPr lang="ru-RU" sz="1600" i="1" dirty="0" smtClean="0"/>
              <a:t> (персонально идентифицируемых) </a:t>
            </a:r>
            <a:r>
              <a:rPr lang="ru-RU" sz="1600" i="1" dirty="0" err="1" smtClean="0"/>
              <a:t>x</a:t>
            </a:r>
            <a:r>
              <a:rPr lang="ru-RU" sz="1600" i="1" dirty="0" smtClean="0"/>
              <a:t> и у, не рассматриваемых как реализации случайных испытаний </a:t>
            </a:r>
            <a:r>
              <a:rPr lang="ru-RU" sz="1600" i="1" dirty="0" err="1" smtClean="0"/>
              <a:t>c</a:t>
            </a:r>
            <a:r>
              <a:rPr lang="ru-RU" sz="1600" i="1" dirty="0" smtClean="0"/>
              <a:t> определенным законом распределения, была </a:t>
            </a:r>
            <a:r>
              <a:rPr lang="ru-RU" sz="1600" b="1" i="1" dirty="0" smtClean="0"/>
              <a:t>давно понятна многим, занимавшимся теорией информации».</a:t>
            </a:r>
            <a:endParaRPr lang="ru-RU" sz="1600" dirty="0"/>
          </a:p>
        </p:txBody>
      </p:sp>
      <p:sp>
        <p:nvSpPr>
          <p:cNvPr id="481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81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8131"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480332" y="4149080"/>
            <a:ext cx="1152128" cy="517282"/>
          </a:xfrm>
          <a:prstGeom prst="rect">
            <a:avLst/>
          </a:prstGeom>
          <a:noFill/>
        </p:spPr>
      </p:pic>
      <p:sp>
        <p:nvSpPr>
          <p:cNvPr id="48133" name="Rectangle 5"/>
          <p:cNvSpPr>
            <a:spLocks noChangeArrowheads="1"/>
          </p:cNvSpPr>
          <p:nvPr/>
        </p:nvSpPr>
        <p:spPr bwMode="auto">
          <a:xfrm>
            <a:off x="0" y="2095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Arial" pitchFamily="34" charset="0"/>
                <a:ea typeface="Calibri" pitchFamily="34" charset="0"/>
                <a:cs typeface="Times New Roman" pitchFamily="18" charset="0"/>
              </a:rPr>
              <a:t> </a:t>
            </a:r>
            <a:r>
              <a:rPr kumimoji="0" lang="ru-RU" sz="6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481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8134" name="Picture 6"/>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911352" y="4149080"/>
            <a:ext cx="936104" cy="478937"/>
          </a:xfrm>
          <a:prstGeom prst="rect">
            <a:avLst/>
          </a:prstGeom>
          <a:noFill/>
        </p:spPr>
      </p:pic>
      <p:sp>
        <p:nvSpPr>
          <p:cNvPr id="48136" name="Rectangle 8"/>
          <p:cNvSpPr>
            <a:spLocks noChangeArrowheads="1"/>
          </p:cNvSpPr>
          <p:nvPr/>
        </p:nvSpPr>
        <p:spPr bwMode="auto">
          <a:xfrm>
            <a:off x="179512" y="5301208"/>
            <a:ext cx="864096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ea typeface="Times New Roman" pitchFamily="18" charset="0"/>
                <a:cs typeface="Arial" pitchFamily="34" charset="0"/>
              </a:rPr>
              <a:t>Информация, содержащаяся в объекте </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у</a:t>
            </a:r>
            <a:r>
              <a:rPr kumimoji="0" lang="ru-RU" sz="1600" b="0" i="0" u="none" strike="noStrike" cap="none" normalizeH="0" baseline="0" dirty="0" smtClean="0">
                <a:ln>
                  <a:noFill/>
                </a:ln>
                <a:solidFill>
                  <a:schemeClr val="tx1"/>
                </a:solidFill>
                <a:effectLst/>
                <a:ea typeface="Times New Roman" pitchFamily="18" charset="0"/>
                <a:cs typeface="Arial" pitchFamily="34" charset="0"/>
              </a:rPr>
              <a:t> относительно объекта </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ea typeface="Times New Roman" pitchFamily="18" charset="0"/>
                <a:cs typeface="Arial" pitchFamily="34" charset="0"/>
              </a:rPr>
              <a:t>определяется формально при помощи вычитания:</a:t>
            </a:r>
            <a:endParaRPr kumimoji="0" lang="ru-RU" sz="1600" b="0" i="0" u="none" strike="noStrike" cap="none" normalizeH="0" baseline="0" dirty="0" smtClean="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1" u="none" strike="noStrike" cap="none" normalizeH="0" baseline="0" dirty="0" smtClean="0">
                <a:ln>
                  <a:noFill/>
                </a:ln>
                <a:solidFill>
                  <a:schemeClr val="tx1"/>
                </a:solidFill>
                <a:effectLst/>
                <a:ea typeface="Times New Roman" pitchFamily="18" charset="0"/>
                <a:cs typeface="Arial" pitchFamily="34" charset="0"/>
              </a:rPr>
              <a:t>I </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 </a:t>
            </a:r>
            <a:r>
              <a:rPr kumimoji="0" lang="en-US"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 у</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 = Н </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 - Н </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i="0" u="none" strike="noStrike" cap="none" normalizeH="0" baseline="0" dirty="0" smtClean="0">
                <a:ln>
                  <a:noFill/>
                </a:ln>
                <a:solidFill>
                  <a:schemeClr val="tx1"/>
                </a:solidFill>
                <a:effectLst/>
                <a:ea typeface="Times New Roman" pitchFamily="18" charset="0"/>
                <a:cs typeface="Arial" pitchFamily="34" charset="0"/>
              </a:rPr>
              <a:t> | у).</a:t>
            </a:r>
            <a:endParaRPr lang="en-US" sz="1600" dirty="0" smtClean="0">
              <a:cs typeface="Arial" pitchFamily="34" charset="0"/>
            </a:endParaRPr>
          </a:p>
          <a:p>
            <a:pPr marL="0" marR="0" lvl="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ea typeface="Times New Roman" pitchFamily="18" charset="0"/>
                <a:cs typeface="Arial" pitchFamily="34" charset="0"/>
              </a:rPr>
              <a:t>Естественно, что при этом </a:t>
            </a:r>
            <a:endParaRPr kumimoji="0" lang="ru-RU" sz="1600" b="0" i="0" u="none" strike="noStrike" cap="none" normalizeH="0" baseline="0" dirty="0" smtClean="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1" u="none" strike="noStrike" cap="none" normalizeH="0" baseline="0" dirty="0" smtClean="0">
                <a:ln>
                  <a:noFill/>
                </a:ln>
                <a:solidFill>
                  <a:schemeClr val="tx1"/>
                </a:solidFill>
                <a:effectLst/>
                <a:ea typeface="Times New Roman" pitchFamily="18" charset="0"/>
                <a:cs typeface="Arial" pitchFamily="34" charset="0"/>
              </a:rPr>
              <a:t>I </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i="0" u="none" strike="noStrike" cap="none" normalizeH="0" baseline="0" dirty="0" smtClean="0">
                <a:ln>
                  <a:noFill/>
                </a:ln>
                <a:solidFill>
                  <a:schemeClr val="tx1"/>
                </a:solidFill>
                <a:effectLst/>
                <a:ea typeface="Times New Roman" pitchFamily="18" charset="0"/>
                <a:cs typeface="Arial" pitchFamily="34" charset="0"/>
              </a:rPr>
              <a:t> │ </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u="none" strike="noStrike" cap="none" normalizeH="0" baseline="0" dirty="0" smtClean="0">
                <a:ln>
                  <a:noFill/>
                </a:ln>
                <a:solidFill>
                  <a:schemeClr val="tx1"/>
                </a:solidFill>
                <a:effectLst/>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ea typeface="Times New Roman" pitchFamily="18" charset="0"/>
                <a:cs typeface="Arial" pitchFamily="34" charset="0"/>
              </a:rPr>
              <a:t>= </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Н </a:t>
            </a:r>
            <a:r>
              <a:rPr kumimoji="0" lang="en-US"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err="1" smtClean="0">
                <a:ln>
                  <a:noFill/>
                </a:ln>
                <a:solidFill>
                  <a:schemeClr val="tx1"/>
                </a:solidFill>
                <a:effectLst/>
                <a:ea typeface="Times New Roman" pitchFamily="18" charset="0"/>
                <a:cs typeface="Arial" pitchFamily="34" charset="0"/>
              </a:rPr>
              <a:t>х</a:t>
            </a:r>
            <a:r>
              <a:rPr kumimoji="0" lang="ru-RU" sz="1600" b="0" u="none" strike="noStrike" cap="none" normalizeH="0" baseline="0" dirty="0" smtClean="0">
                <a:ln>
                  <a:noFill/>
                </a:ln>
                <a:solidFill>
                  <a:schemeClr val="tx1"/>
                </a:solidFill>
                <a:effectLst/>
                <a:ea typeface="Times New Roman" pitchFamily="18" charset="0"/>
                <a:cs typeface="Arial" pitchFamily="34" charset="0"/>
              </a:rPr>
              <a:t>)</a:t>
            </a:r>
            <a:r>
              <a:rPr kumimoji="0" lang="ru-RU" sz="1600" b="0" i="1" u="none" strike="noStrike" cap="none" normalizeH="0" baseline="0" dirty="0" smtClean="0">
                <a:ln>
                  <a:noFill/>
                </a:ln>
                <a:solidFill>
                  <a:schemeClr val="tx1"/>
                </a:solidFill>
                <a:effectLst/>
                <a:ea typeface="Times New Roman" pitchFamily="18" charset="0"/>
                <a:cs typeface="Arial" pitchFamily="34" charset="0"/>
              </a:rPr>
              <a:t>.</a:t>
            </a:r>
            <a:endParaRPr kumimoji="0" lang="ru-RU" sz="16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229600" cy="1052736"/>
          </a:xfrm>
        </p:spPr>
        <p:txBody>
          <a:bodyPr>
            <a:normAutofit/>
          </a:bodyPr>
          <a:lstStyle/>
          <a:p>
            <a:r>
              <a:rPr lang="ru-RU" sz="3800" b="1" dirty="0" smtClean="0">
                <a:effectLst>
                  <a:outerShdw blurRad="38100" dist="38100" dir="2700000" algn="tl">
                    <a:srgbClr val="000000">
                      <a:alpha val="43137"/>
                    </a:srgbClr>
                  </a:outerShdw>
                </a:effectLst>
                <a:latin typeface="+mn-lt"/>
                <a:ea typeface="+mn-ea"/>
                <a:cs typeface="+mn-cs"/>
              </a:rPr>
              <a:t>А.Н. КОЛМОГОРОВ</a:t>
            </a:r>
          </a:p>
        </p:txBody>
      </p:sp>
      <p:sp>
        <p:nvSpPr>
          <p:cNvPr id="3" name="Содержимое 2"/>
          <p:cNvSpPr>
            <a:spLocks noGrp="1"/>
          </p:cNvSpPr>
          <p:nvPr>
            <p:ph idx="1"/>
          </p:nvPr>
        </p:nvSpPr>
        <p:spPr/>
        <p:txBody>
          <a:bodyPr>
            <a:normAutofit fontScale="85000" lnSpcReduction="20000"/>
          </a:bodyPr>
          <a:lstStyle/>
          <a:p>
            <a:pPr algn="just">
              <a:buNone/>
            </a:pPr>
            <a:r>
              <a:rPr lang="ru-RU" dirty="0" smtClean="0"/>
              <a:t>	Вымыслы, легенды и мифы всегда сопровождают ученых, резко изменяющих принятое научно обоснованное знание. Известно, что А.Н. Колмогоров в 50-х годах ХХ века резко переключился с общепринятой парадигмы научного знания на разработку </a:t>
            </a:r>
            <a:r>
              <a:rPr lang="ru-RU" b="1" dirty="0" smtClean="0"/>
              <a:t>математической теории автоматов и информатики, а также гносеологического принципа</a:t>
            </a:r>
            <a:r>
              <a:rPr lang="ru-RU" dirty="0" smtClean="0"/>
              <a:t> (эволюционный </a:t>
            </a:r>
            <a:r>
              <a:rPr lang="ru-RU" dirty="0" err="1" smtClean="0"/>
              <a:t>эпистемологический</a:t>
            </a:r>
            <a:r>
              <a:rPr lang="ru-RU" dirty="0" smtClean="0"/>
              <a:t> принцип). Этот принцип был изложен в письме А.Н. Колмогорова </a:t>
            </a:r>
            <a:r>
              <a:rPr lang="ru-RU" b="1" dirty="0" smtClean="0"/>
              <a:t>от 27 августа 1963 г. (опубликовано в 2006 г.).</a:t>
            </a:r>
            <a:r>
              <a:rPr lang="ru-RU" dirty="0" smtClean="0"/>
              <a:t> Лекция А.Н. Колмогорова 1961 г. – «Автоматы и жизнь».</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800" b="1" dirty="0" smtClean="0">
                <a:effectLst>
                  <a:outerShdw blurRad="38100" dist="38100" dir="2700000" algn="tl">
                    <a:srgbClr val="000000">
                      <a:alpha val="43137"/>
                    </a:srgbClr>
                  </a:outerShdw>
                </a:effectLst>
                <a:latin typeface="+mn-lt"/>
                <a:ea typeface="+mn-ea"/>
                <a:cs typeface="+mn-cs"/>
              </a:rPr>
              <a:t>ИДЕАЛЬНЫЙ БАЙЕСОВСКИЙ НАБЛЮДАТЕЛЬ</a:t>
            </a:r>
          </a:p>
        </p:txBody>
      </p:sp>
      <p:sp>
        <p:nvSpPr>
          <p:cNvPr id="3" name="Содержимое 2"/>
          <p:cNvSpPr>
            <a:spLocks noGrp="1"/>
          </p:cNvSpPr>
          <p:nvPr>
            <p:ph idx="1"/>
          </p:nvPr>
        </p:nvSpPr>
        <p:spPr/>
        <p:txBody>
          <a:bodyPr/>
          <a:lstStyle/>
          <a:p>
            <a:pPr>
              <a:buNone/>
            </a:pPr>
            <a:r>
              <a:rPr lang="ru-RU" dirty="0" smtClean="0"/>
              <a:t>Теорема Байеса:</a:t>
            </a:r>
          </a:p>
          <a:p>
            <a:pPr algn="ctr">
              <a:buNone/>
            </a:pPr>
            <a:r>
              <a:rPr lang="en-US" dirty="0" smtClean="0"/>
              <a:t>p(A|X) = p(X|A) p(A) / p(X).</a:t>
            </a:r>
            <a:endParaRPr lang="ru-RU" dirty="0" smtClean="0"/>
          </a:p>
          <a:p>
            <a:pPr algn="just">
              <a:buNone/>
            </a:pPr>
            <a:endParaRPr lang="ru-RU" dirty="0" smtClean="0"/>
          </a:p>
          <a:p>
            <a:pPr algn="just">
              <a:buNone/>
            </a:pPr>
            <a:r>
              <a:rPr lang="ru-RU" dirty="0" smtClean="0"/>
              <a:t>Наш мозг, когда он обрабатывает данные, поступающие от органов чувств, ведет себя как </a:t>
            </a:r>
            <a:r>
              <a:rPr lang="ru-RU" i="1" dirty="0" smtClean="0"/>
              <a:t>настоящий</a:t>
            </a:r>
            <a:r>
              <a:rPr lang="ru-RU" dirty="0" smtClean="0"/>
              <a:t> идеальный наблюдатель.</a:t>
            </a:r>
          </a:p>
          <a:p>
            <a:pPr algn="just">
              <a:buNone/>
            </a:pPr>
            <a:endParaRPr lang="ru-RU" dirty="0" smtClean="0"/>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404664"/>
            <a:ext cx="8229600" cy="6264696"/>
          </a:xfrm>
        </p:spPr>
        <p:txBody>
          <a:bodyPr/>
          <a:lstStyle/>
          <a:p>
            <a:pPr algn="just">
              <a:buNone/>
            </a:pPr>
            <a:r>
              <a:rPr lang="ru-RU" sz="1800" dirty="0" smtClean="0"/>
              <a:t>	Если  природа  создала  нечто, чем ты не можешь обладать в большей степени, нежели другие, то это благодаря  воздействию </a:t>
            </a:r>
            <a:r>
              <a:rPr lang="ru-RU" sz="2000" b="1" dirty="0" smtClean="0"/>
              <a:t>мыслительной  силы,  именуемое идеей</a:t>
            </a:r>
            <a:r>
              <a:rPr lang="ru-RU" sz="2000" dirty="0" smtClean="0"/>
              <a:t>,</a:t>
            </a:r>
            <a:r>
              <a:rPr lang="ru-RU" sz="1800" dirty="0" smtClean="0"/>
              <a:t>  каковая  принадлежит человеку лишь до тех пор, пока он хранит ее при себе; но стоит только ее огласить, как она становится всеобщим достоянием, и тот,  кому она достанется, уже не может отделять себя от нее. Особенность ее заключается также в том, что каждый  обладает  не  какой-то  ее  частью,  но владеет  ею целиком. И тот, кому досталась от меня моя идея, воспринимает ее сам, не умаляя при этом меня; не тень, но отблеск света  отбрасывает  он  на меня. </a:t>
            </a:r>
          </a:p>
          <a:p>
            <a:pPr algn="just">
              <a:buNone/>
            </a:pPr>
            <a:r>
              <a:rPr lang="ru-RU" sz="1800" b="1" dirty="0" smtClean="0"/>
              <a:t>Идеи должны беспрепятственно передаваться от одного к другому по всему</a:t>
            </a:r>
            <a:r>
              <a:rPr lang="ru-RU" sz="1800" dirty="0" smtClean="0"/>
              <a:t> </a:t>
            </a:r>
            <a:r>
              <a:rPr lang="ru-RU" sz="1800" b="1" dirty="0" smtClean="0"/>
              <a:t>земному шару для морального и взаимного наставления человека и улучшения его</a:t>
            </a:r>
            <a:r>
              <a:rPr lang="ru-RU" sz="1800" dirty="0" smtClean="0"/>
              <a:t> </a:t>
            </a:r>
            <a:r>
              <a:rPr lang="ru-RU" sz="1800" b="1" dirty="0" smtClean="0"/>
              <a:t>состояния,  кажется, было нарочито благосклонно задумано природой, когда она</a:t>
            </a:r>
            <a:r>
              <a:rPr lang="ru-RU" sz="1800" dirty="0" smtClean="0"/>
              <a:t> </a:t>
            </a:r>
            <a:r>
              <a:rPr lang="ru-RU" sz="1800" b="1" dirty="0" smtClean="0"/>
              <a:t>сделала их распространяющимися, подобно  огню,  по  всему  пространству  без</a:t>
            </a:r>
            <a:r>
              <a:rPr lang="ru-RU" sz="1800" dirty="0" smtClean="0"/>
              <a:t> </a:t>
            </a:r>
            <a:r>
              <a:rPr lang="ru-RU" sz="1800" b="1" dirty="0" smtClean="0"/>
              <a:t>уменьшения  их  плотности  в  любой  точке,  и подобно воздуху, в котором мы</a:t>
            </a:r>
            <a:r>
              <a:rPr lang="ru-RU" sz="1800" dirty="0" smtClean="0"/>
              <a:t> </a:t>
            </a:r>
            <a:r>
              <a:rPr lang="ru-RU" sz="1800" b="1" dirty="0" smtClean="0"/>
              <a:t>дышим, двигаемся и имеем свое физическое существование и  который  не  может</a:t>
            </a:r>
            <a:r>
              <a:rPr lang="ru-RU" sz="1800" dirty="0" smtClean="0"/>
              <a:t> </a:t>
            </a:r>
            <a:r>
              <a:rPr lang="ru-RU" sz="1800" b="1" dirty="0" smtClean="0"/>
              <a:t>быть  ограничен  или составлять исключительную собственность.</a:t>
            </a:r>
          </a:p>
          <a:p>
            <a:pPr algn="just">
              <a:buNone/>
            </a:pPr>
            <a:r>
              <a:rPr lang="ru-RU" sz="1800" i="1" dirty="0" smtClean="0"/>
              <a:t>Изобретения по самой своей природе не могут быть предметом собственности.</a:t>
            </a:r>
            <a:r>
              <a:rPr lang="ru-RU" sz="1800" dirty="0" smtClean="0"/>
              <a:t>                                                 </a:t>
            </a:r>
            <a:endParaRPr lang="en-US" sz="1800" dirty="0" smtClean="0"/>
          </a:p>
          <a:p>
            <a:pPr algn="r">
              <a:buNone/>
            </a:pPr>
            <a:r>
              <a:rPr lang="ru-RU" sz="1800" dirty="0" smtClean="0"/>
              <a:t>Томас </a:t>
            </a:r>
            <a:r>
              <a:rPr lang="ru-RU" sz="1800" dirty="0" err="1" smtClean="0"/>
              <a:t>Джефферсон</a:t>
            </a:r>
            <a:r>
              <a:rPr lang="ru-RU" sz="1800" dirty="0" smtClean="0"/>
              <a:t>(1743 – 1826)</a:t>
            </a:r>
            <a:endParaRPr lang="ru-RU" sz="1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816" y="2564904"/>
            <a:ext cx="8949680" cy="1143000"/>
          </a:xfrm>
        </p:spPr>
        <p:txBody>
          <a:bodyPr>
            <a:noAutofit/>
          </a:bodyPr>
          <a:lstStyle/>
          <a:p>
            <a:r>
              <a:rPr lang="ru-RU" b="1" dirty="0" smtClean="0">
                <a:effectLst>
                  <a:outerShdw blurRad="38100" dist="38100" dir="2700000" algn="tl">
                    <a:srgbClr val="000000">
                      <a:alpha val="43137"/>
                    </a:srgbClr>
                  </a:outerShdw>
                </a:effectLst>
              </a:rPr>
              <a:t>ПРОГРАММА – КОДОВАЯ МОДЕЛЬ</a:t>
            </a:r>
            <a:endParaRPr lang="ru-RU" b="1" dirty="0">
              <a:effectLst>
                <a:outerShdw blurRad="38100" dist="38100" dir="2700000" algn="tl">
                  <a:srgbClr val="000000">
                    <a:alpha val="43137"/>
                  </a:srgbClr>
                </a:out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800" b="1" dirty="0" smtClean="0">
                <a:effectLst>
                  <a:outerShdw blurRad="38100" dist="38100" dir="2700000" algn="tl">
                    <a:srgbClr val="000000">
                      <a:alpha val="43137"/>
                    </a:srgbClr>
                  </a:outerShdw>
                </a:effectLst>
                <a:latin typeface="+mn-lt"/>
                <a:ea typeface="+mn-ea"/>
                <a:cs typeface="+mn-cs"/>
              </a:rPr>
              <a:t>ПРОГРАММА - КОДОВАЯ МОДЕЛЬ</a:t>
            </a:r>
            <a:endParaRPr lang="ru-RU" sz="3800" b="1" dirty="0">
              <a:effectLst>
                <a:outerShdw blurRad="38100" dist="38100" dir="2700000" algn="tl">
                  <a:srgbClr val="000000">
                    <a:alpha val="43137"/>
                  </a:srgbClr>
                </a:outerShdw>
              </a:effectLst>
              <a:latin typeface="+mn-lt"/>
              <a:ea typeface="+mn-ea"/>
              <a:cs typeface="+mn-cs"/>
            </a:endParaRPr>
          </a:p>
        </p:txBody>
      </p:sp>
      <p:sp>
        <p:nvSpPr>
          <p:cNvPr id="3" name="Содержимое 2"/>
          <p:cNvSpPr>
            <a:spLocks noGrp="1"/>
          </p:cNvSpPr>
          <p:nvPr>
            <p:ph idx="1"/>
          </p:nvPr>
        </p:nvSpPr>
        <p:spPr>
          <a:xfrm>
            <a:off x="214282" y="1600200"/>
            <a:ext cx="8229600" cy="4900634"/>
          </a:xfrm>
        </p:spPr>
        <p:txBody>
          <a:bodyPr>
            <a:normAutofit fontScale="70000" lnSpcReduction="20000"/>
          </a:bodyPr>
          <a:lstStyle/>
          <a:p>
            <a:pPr algn="just"/>
            <a:r>
              <a:rPr lang="ru-RU" b="1" dirty="0" smtClean="0"/>
              <a:t>Развитие </a:t>
            </a:r>
            <a:r>
              <a:rPr lang="ru-RU" dirty="0" smtClean="0"/>
              <a:t>предполагает материализацию программы кодовой модели. (</a:t>
            </a:r>
            <a:r>
              <a:rPr lang="ru-RU" b="1" dirty="0" smtClean="0"/>
              <a:t>А не концепцию обратной связи как постулат кибернетики.</a:t>
            </a:r>
            <a:r>
              <a:rPr lang="ru-RU" dirty="0" smtClean="0"/>
              <a:t>) «…А эта последняя требует определенного кода, который только и является устойчивым ключом как сохранения вида, так и направленного развития…» [</a:t>
            </a:r>
            <a:r>
              <a:rPr lang="ru-RU" i="1" dirty="0" err="1" smtClean="0"/>
              <a:t>Тринчер</a:t>
            </a:r>
            <a:r>
              <a:rPr lang="ru-RU" i="1" dirty="0" smtClean="0"/>
              <a:t> К.С. Биология и информация. Элементы биологической термодинамики</a:t>
            </a:r>
            <a:r>
              <a:rPr lang="ru-RU" dirty="0" smtClean="0"/>
              <a:t>]</a:t>
            </a:r>
          </a:p>
          <a:p>
            <a:pPr algn="just"/>
            <a:r>
              <a:rPr lang="ru-RU" i="1" dirty="0" smtClean="0"/>
              <a:t>Понятие </a:t>
            </a:r>
            <a:r>
              <a:rPr lang="ru-RU" b="1" i="1" dirty="0" smtClean="0"/>
              <a:t>программы </a:t>
            </a:r>
            <a:r>
              <a:rPr lang="ru-RU" i="1" dirty="0" smtClean="0"/>
              <a:t>действия, закладываемой в автомат или вырабатываемой живым организмом для прокладки пути к требуемой цели, включает в себя, даже филологически, предрешение или предвидение чего-то, относящегося к будущему. Термин «программа» (</a:t>
            </a:r>
            <a:r>
              <a:rPr lang="ru-RU" dirty="0" err="1" smtClean="0"/>
              <a:t>Пρω</a:t>
            </a:r>
            <a:r>
              <a:rPr lang="ru-RU" i="1" dirty="0" err="1" smtClean="0"/>
              <a:t> </a:t>
            </a:r>
            <a:r>
              <a:rPr lang="ru-RU" i="1" dirty="0" smtClean="0"/>
              <a:t>+ </a:t>
            </a:r>
            <a:r>
              <a:rPr lang="ru-RU" dirty="0" err="1" smtClean="0"/>
              <a:t>γραμμα</a:t>
            </a:r>
            <a:r>
              <a:rPr lang="ru-RU" i="1" dirty="0" err="1" smtClean="0"/>
              <a:t> </a:t>
            </a:r>
            <a:r>
              <a:rPr lang="ru-RU" i="1" dirty="0" smtClean="0"/>
              <a:t>= предначертание) прямо подчеркивает, что речь идет не о самом предстоящем событии, а об его описании </a:t>
            </a:r>
            <a:r>
              <a:rPr lang="ru-RU" b="1" i="1" dirty="0" smtClean="0"/>
              <a:t>чертами</a:t>
            </a:r>
            <a:r>
              <a:rPr lang="ru-RU" i="1" dirty="0" smtClean="0"/>
              <a:t> соответствующего кода.</a:t>
            </a:r>
            <a:endParaRPr lang="en-US" i="1" dirty="0" smtClean="0"/>
          </a:p>
          <a:p>
            <a:pPr algn="just"/>
            <a:endParaRPr lang="ru-RU" i="1" dirty="0" smtClean="0"/>
          </a:p>
          <a:p>
            <a:endParaRPr lang="ru-RU" dirty="0" smtClean="0"/>
          </a:p>
          <a:p>
            <a:pPr>
              <a:buNone/>
            </a:pPr>
            <a:endParaRPr lang="ru-RU" dirty="0" smtClean="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1143000"/>
          </a:xfrm>
        </p:spPr>
        <p:txBody>
          <a:bodyPr>
            <a:normAutofit/>
          </a:bodyPr>
          <a:lstStyle/>
          <a:p>
            <a:pPr>
              <a:defRPr/>
            </a:pPr>
            <a:r>
              <a:rPr lang="ru-RU" sz="4000" b="1" dirty="0" smtClean="0">
                <a:effectLst>
                  <a:outerShdw blurRad="38100" dist="38100" dir="2700000" algn="tl">
                    <a:srgbClr val="000000">
                      <a:alpha val="43137"/>
                    </a:srgbClr>
                  </a:outerShdw>
                </a:effectLst>
                <a:latin typeface="+mn-lt"/>
                <a:ea typeface="+mn-ea"/>
                <a:cs typeface="Times New Roman" pitchFamily="18" charset="0"/>
              </a:rPr>
              <a:t>«НАНОЦВЕТОК»</a:t>
            </a:r>
          </a:p>
        </p:txBody>
      </p:sp>
      <p:sp>
        <p:nvSpPr>
          <p:cNvPr id="3584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35841" name="Рисунок 2" descr="http://polit.ru/media/photolib/2013/04/27/ps_tetraaniline_in_bloom.jpg">
            <a:hlinkClick r:id="rId2" tooltip="&quot;&quot;"/>
          </p:cNvPr>
          <p:cNvPicPr>
            <a:picLocks noChangeAspect="1" noChangeArrowheads="1"/>
          </p:cNvPicPr>
          <p:nvPr/>
        </p:nvPicPr>
        <p:blipFill>
          <a:blip r:embed="rId3" cstate="print"/>
          <a:srcRect/>
          <a:stretch>
            <a:fillRect/>
          </a:stretch>
        </p:blipFill>
        <p:spPr bwMode="auto">
          <a:xfrm>
            <a:off x="1619672" y="1026972"/>
            <a:ext cx="5832648" cy="4896216"/>
          </a:xfrm>
          <a:prstGeom prst="rect">
            <a:avLst/>
          </a:prstGeom>
          <a:noFill/>
        </p:spPr>
      </p:pic>
      <p:sp>
        <p:nvSpPr>
          <p:cNvPr id="35843" name="Rectangle 3"/>
          <p:cNvSpPr>
            <a:spLocks noChangeArrowheads="1"/>
          </p:cNvSpPr>
          <p:nvPr/>
        </p:nvSpPr>
        <p:spPr bwMode="auto">
          <a:xfrm>
            <a:off x="251520" y="5990510"/>
            <a:ext cx="921702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ea typeface="Times New Roman" pitchFamily="18" charset="0"/>
                <a:cs typeface="Times New Roman" pitchFamily="18" charset="0"/>
              </a:rPr>
              <a:t>«</a:t>
            </a:r>
            <a:r>
              <a:rPr kumimoji="0" lang="ru-RU" sz="2000" b="0" i="0" u="none" strike="noStrike" cap="none" normalizeH="0" baseline="0" dirty="0" err="1" smtClean="0">
                <a:ln>
                  <a:noFill/>
                </a:ln>
                <a:solidFill>
                  <a:schemeClr val="tx1"/>
                </a:solidFill>
                <a:effectLst/>
                <a:ea typeface="Times New Roman" pitchFamily="18" charset="0"/>
                <a:cs typeface="Times New Roman" pitchFamily="18" charset="0"/>
              </a:rPr>
              <a:t>Наноцветок</a:t>
            </a:r>
            <a:r>
              <a:rPr kumimoji="0" lang="ru-RU" sz="2000" b="0" i="0" u="none" strike="noStrike" cap="none" normalizeH="0" baseline="0" dirty="0" smtClean="0">
                <a:ln>
                  <a:noFill/>
                </a:ln>
                <a:solidFill>
                  <a:schemeClr val="tx1"/>
                </a:solidFill>
                <a:effectLst/>
                <a:ea typeface="Times New Roman" pitchFamily="18" charset="0"/>
                <a:cs typeface="Times New Roman" pitchFamily="18" charset="0"/>
              </a:rPr>
              <a:t>» образуют листочки из </a:t>
            </a:r>
            <a:r>
              <a:rPr kumimoji="0" lang="ru-RU" sz="2000" b="0" i="0" u="none" strike="noStrike" cap="none" normalizeH="0" baseline="0" dirty="0" err="1" smtClean="0">
                <a:ln>
                  <a:noFill/>
                </a:ln>
                <a:solidFill>
                  <a:schemeClr val="tx1"/>
                </a:solidFill>
                <a:effectLst/>
                <a:ea typeface="Times New Roman" pitchFamily="18" charset="0"/>
                <a:cs typeface="Times New Roman" pitchFamily="18" charset="0"/>
              </a:rPr>
              <a:t>допированных</a:t>
            </a:r>
            <a:r>
              <a:rPr kumimoji="0" lang="ru-RU" sz="2000" b="0" i="0" u="none" strike="noStrike" cap="none" normalizeH="0" baseline="0" dirty="0" smtClean="0">
                <a:ln>
                  <a:noFill/>
                </a:ln>
                <a:solidFill>
                  <a:schemeClr val="tx1"/>
                </a:solidFill>
                <a:effectLst/>
                <a:ea typeface="Times New Roman" pitchFamily="18" charset="0"/>
                <a:cs typeface="Times New Roman" pitchFamily="18" charset="0"/>
              </a:rPr>
              <a:t> анилиновых олигомеров</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1" u="none" strike="noStrike" cap="none" normalizeH="0" baseline="0" dirty="0" smtClean="0">
                <a:ln>
                  <a:noFill/>
                </a:ln>
                <a:solidFill>
                  <a:schemeClr val="tx1"/>
                </a:solidFill>
                <a:effectLst/>
                <a:ea typeface="Times New Roman" pitchFamily="18" charset="0"/>
                <a:cs typeface="Times New Roman" pitchFamily="18" charset="0"/>
              </a:rPr>
              <a:t>Фото: </a:t>
            </a:r>
            <a:r>
              <a:rPr kumimoji="0" lang="ru-RU" sz="2000" b="0" i="1" u="none" strike="noStrike" cap="none" normalizeH="0" baseline="0" dirty="0" err="1" smtClean="0">
                <a:ln>
                  <a:noFill/>
                </a:ln>
                <a:solidFill>
                  <a:schemeClr val="tx1"/>
                </a:solidFill>
                <a:effectLst/>
                <a:ea typeface="Times New Roman" pitchFamily="18" charset="0"/>
                <a:cs typeface="Times New Roman" pitchFamily="18" charset="0"/>
              </a:rPr>
              <a:t>Yue</a:t>
            </a:r>
            <a:r>
              <a:rPr kumimoji="0" lang="ru-RU" sz="2000" b="0" i="1" u="none" strike="noStrike" cap="none" normalizeH="0" baseline="0" dirty="0" smtClean="0">
                <a:ln>
                  <a:noFill/>
                </a:ln>
                <a:solidFill>
                  <a:schemeClr val="tx1"/>
                </a:solidFill>
                <a:effectLst/>
                <a:ea typeface="Times New Roman" pitchFamily="18" charset="0"/>
                <a:cs typeface="Times New Roman" pitchFamily="18" charset="0"/>
              </a:rPr>
              <a:t> </a:t>
            </a:r>
            <a:r>
              <a:rPr kumimoji="0" lang="ru-RU" sz="2000" b="0" i="1" u="none" strike="noStrike" cap="none" normalizeH="0" baseline="0" dirty="0" err="1" smtClean="0">
                <a:ln>
                  <a:noFill/>
                </a:ln>
                <a:solidFill>
                  <a:schemeClr val="tx1"/>
                </a:solidFill>
                <a:effectLst/>
                <a:ea typeface="Times New Roman" pitchFamily="18" charset="0"/>
                <a:cs typeface="Times New Roman" pitchFamily="18" charset="0"/>
              </a:rPr>
              <a:t>Wang</a:t>
            </a:r>
            <a:r>
              <a:rPr kumimoji="0" lang="ru-RU" sz="2000" b="0" i="1" u="none" strike="noStrike" cap="none" normalizeH="0" baseline="0" dirty="0" smtClean="0">
                <a:ln>
                  <a:noFill/>
                </a:ln>
                <a:solidFill>
                  <a:schemeClr val="tx1"/>
                </a:solidFill>
                <a:effectLst/>
                <a:ea typeface="Times New Roman" pitchFamily="18" charset="0"/>
                <a:cs typeface="Times New Roman" pitchFamily="18" charset="0"/>
              </a:rPr>
              <a:t>/</a:t>
            </a:r>
            <a:r>
              <a:rPr kumimoji="0" lang="ru-RU" sz="2000" b="0" i="1" u="none" strike="noStrike" cap="none" normalizeH="0" baseline="0" dirty="0" err="1" smtClean="0">
                <a:ln>
                  <a:noFill/>
                </a:ln>
                <a:solidFill>
                  <a:schemeClr val="tx1"/>
                </a:solidFill>
                <a:effectLst/>
                <a:ea typeface="Times New Roman" pitchFamily="18" charset="0"/>
                <a:cs typeface="Times New Roman" pitchFamily="18" charset="0"/>
              </a:rPr>
              <a:t>University</a:t>
            </a:r>
            <a:r>
              <a:rPr kumimoji="0" lang="ru-RU" sz="2000" b="0" i="1" u="none" strike="noStrike" cap="none" normalizeH="0" baseline="0" dirty="0" smtClean="0">
                <a:ln>
                  <a:noFill/>
                </a:ln>
                <a:solidFill>
                  <a:schemeClr val="tx1"/>
                </a:solidFill>
                <a:effectLst/>
                <a:ea typeface="Times New Roman" pitchFamily="18" charset="0"/>
                <a:cs typeface="Times New Roman" pitchFamily="18" charset="0"/>
              </a:rPr>
              <a:t> </a:t>
            </a:r>
            <a:r>
              <a:rPr kumimoji="0" lang="ru-RU" sz="2000" b="0" i="1" u="none" strike="noStrike" cap="none" normalizeH="0" baseline="0" dirty="0" err="1" smtClean="0">
                <a:ln>
                  <a:noFill/>
                </a:ln>
                <a:solidFill>
                  <a:schemeClr val="tx1"/>
                </a:solidFill>
                <a:effectLst/>
                <a:ea typeface="Times New Roman" pitchFamily="18" charset="0"/>
                <a:cs typeface="Times New Roman" pitchFamily="18" charset="0"/>
              </a:rPr>
              <a:t>of</a:t>
            </a:r>
            <a:r>
              <a:rPr kumimoji="0" lang="ru-RU" sz="2000" b="0" i="1" u="none" strike="noStrike" cap="none" normalizeH="0" baseline="0" dirty="0" smtClean="0">
                <a:ln>
                  <a:noFill/>
                </a:ln>
                <a:solidFill>
                  <a:schemeClr val="tx1"/>
                </a:solidFill>
                <a:effectLst/>
                <a:ea typeface="Times New Roman" pitchFamily="18" charset="0"/>
                <a:cs typeface="Times New Roman" pitchFamily="18" charset="0"/>
              </a:rPr>
              <a:t> </a:t>
            </a:r>
            <a:r>
              <a:rPr kumimoji="0" lang="ru-RU" sz="2000" b="0" i="1" u="none" strike="noStrike" cap="none" normalizeH="0" baseline="0" dirty="0" err="1" smtClean="0">
                <a:ln>
                  <a:noFill/>
                </a:ln>
                <a:solidFill>
                  <a:schemeClr val="tx1"/>
                </a:solidFill>
                <a:effectLst/>
                <a:ea typeface="Times New Roman" pitchFamily="18" charset="0"/>
                <a:cs typeface="Times New Roman" pitchFamily="18" charset="0"/>
              </a:rPr>
              <a:t>California</a:t>
            </a:r>
            <a:endParaRPr kumimoji="0" lang="ru-RU" sz="2000" b="0" i="1" u="none" strike="noStrike" cap="none" normalizeH="0" baseline="0" dirty="0" smtClean="0">
              <a:ln>
                <a:noFill/>
              </a:ln>
              <a:solidFill>
                <a:schemeClr val="tx1"/>
              </a:solidFill>
              <a:effectLst/>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0" y="359702"/>
            <a:ext cx="9144000"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outerShdw blurRad="38100" dist="38100" dir="2700000" algn="tl">
                    <a:srgbClr val="000000">
                      <a:alpha val="43137"/>
                    </a:srgbClr>
                  </a:outerShdw>
                </a:effectLst>
                <a:latin typeface="+mj-lt"/>
                <a:ea typeface="Times New Roman" pitchFamily="18" charset="0"/>
                <a:cs typeface="Times New Roman" pitchFamily="18" charset="0"/>
              </a:rPr>
              <a:t>ПЕЧАТАЮЩИЙ ИЗ УГЛЕВОЛОКНА 3D-ПРИНТЕР</a:t>
            </a:r>
            <a:endParaRPr kumimoji="0" lang="ru-RU" sz="3200" b="0" i="0" u="none" strike="noStrike" cap="none" normalizeH="0" baseline="0" dirty="0" smtClean="0">
              <a:ln>
                <a:noFill/>
              </a:ln>
              <a:solidFill>
                <a:schemeClr val="tx1"/>
              </a:solidFill>
              <a:effectLst>
                <a:outerShdw blurRad="38100" dist="38100" dir="2700000" algn="tl">
                  <a:srgbClr val="000000">
                    <a:alpha val="43137"/>
                  </a:srgbClr>
                </a:outerShdw>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9633" name="Рисунок 1" descr="3D-принтер Mark One">
            <a:hlinkClick r:id="rId2" tooltip="&quot;3D-принтер Mark One&quot;"/>
          </p:cNvPr>
          <p:cNvPicPr>
            <a:picLocks noChangeAspect="1" noChangeArrowheads="1"/>
          </p:cNvPicPr>
          <p:nvPr/>
        </p:nvPicPr>
        <p:blipFill>
          <a:blip r:embed="rId3" cstate="print"/>
          <a:srcRect/>
          <a:stretch>
            <a:fillRect/>
          </a:stretch>
        </p:blipFill>
        <p:spPr bwMode="auto">
          <a:xfrm>
            <a:off x="1403648" y="1027906"/>
            <a:ext cx="6257925" cy="4705350"/>
          </a:xfrm>
          <a:prstGeom prst="rect">
            <a:avLst/>
          </a:prstGeom>
          <a:noFill/>
        </p:spPr>
      </p:pic>
      <p:sp>
        <p:nvSpPr>
          <p:cNvPr id="69635" name="Rectangle 3"/>
          <p:cNvSpPr>
            <a:spLocks noChangeArrowheads="1"/>
          </p:cNvSpPr>
          <p:nvPr/>
        </p:nvSpPr>
        <p:spPr bwMode="auto">
          <a:xfrm>
            <a:off x="827584" y="5745450"/>
            <a:ext cx="413995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mj-lt"/>
                <a:ea typeface="Times New Roman" pitchFamily="18" charset="0"/>
                <a:cs typeface="Times New Roman" pitchFamily="18" charset="0"/>
              </a:rPr>
              <a:t>3D-</a:t>
            </a:r>
            <a:r>
              <a:rPr kumimoji="0" lang="ru-RU" sz="2000" b="0" i="1" u="none" strike="noStrike" cap="none" normalizeH="0" baseline="0" dirty="0" smtClean="0">
                <a:ln>
                  <a:noFill/>
                </a:ln>
                <a:solidFill>
                  <a:schemeClr val="tx1"/>
                </a:solidFill>
                <a:effectLst/>
                <a:latin typeface="+mj-lt"/>
                <a:ea typeface="Times New Roman" pitchFamily="18" charset="0"/>
                <a:cs typeface="Times New Roman" pitchFamily="18" charset="0"/>
              </a:rPr>
              <a:t>принтер</a:t>
            </a:r>
            <a:r>
              <a:rPr kumimoji="0" lang="en-US" sz="2000" b="0" i="1" u="none" strike="noStrike" cap="none" normalizeH="0" baseline="0" dirty="0" smtClean="0">
                <a:ln>
                  <a:noFill/>
                </a:ln>
                <a:solidFill>
                  <a:schemeClr val="tx1"/>
                </a:solidFill>
                <a:effectLst/>
                <a:latin typeface="+mj-lt"/>
                <a:ea typeface="Times New Roman" pitchFamily="18" charset="0"/>
                <a:cs typeface="Times New Roman" pitchFamily="18" charset="0"/>
              </a:rPr>
              <a:t> Mark One </a:t>
            </a:r>
            <a:endParaRPr kumimoji="0" lang="ru-RU" sz="2000" b="0" i="1"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mj-lt"/>
                <a:ea typeface="Times New Roman" pitchFamily="18" charset="0"/>
                <a:cs typeface="Times New Roman" pitchFamily="18" charset="0"/>
              </a:rPr>
              <a:t>Mark Forged</a:t>
            </a:r>
            <a:endParaRPr kumimoji="0" lang="en-US" sz="2000" b="0" i="1" u="none" strike="noStrike" cap="none" normalizeH="0" baseline="0" dirty="0" smtClean="0">
              <a:ln>
                <a:noFill/>
              </a:ln>
              <a:solidFill>
                <a:schemeClr val="tx1"/>
              </a:solidFill>
              <a:effectLst/>
              <a:latin typeface="+mj-lt"/>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16632"/>
            <a:ext cx="8229600" cy="1143000"/>
          </a:xfrm>
        </p:spPr>
        <p:txBody>
          <a:bodyPr/>
          <a:lstStyle/>
          <a:p>
            <a:r>
              <a:rPr lang="ru-RU" sz="4000" b="1" dirty="0" smtClean="0">
                <a:effectLst>
                  <a:outerShdw blurRad="38100" dist="38100" dir="2700000" algn="tl">
                    <a:srgbClr val="000000">
                      <a:alpha val="43137"/>
                    </a:srgbClr>
                  </a:outerShdw>
                </a:effectLst>
                <a:latin typeface="+mn-lt"/>
                <a:ea typeface="+mn-ea"/>
                <a:cs typeface="+mn-cs"/>
              </a:rPr>
              <a:t>ЦВЕТЫ</a:t>
            </a:r>
            <a:r>
              <a:rPr lang="ru-RU" dirty="0" smtClean="0"/>
              <a:t> </a:t>
            </a:r>
            <a:r>
              <a:rPr lang="ru-RU" sz="4000" b="1" dirty="0" smtClean="0">
                <a:effectLst>
                  <a:outerShdw blurRad="38100" dist="38100" dir="2700000" algn="tl">
                    <a:srgbClr val="000000">
                      <a:alpha val="43137"/>
                    </a:srgbClr>
                  </a:outerShdw>
                </a:effectLst>
                <a:latin typeface="+mn-lt"/>
                <a:ea typeface="+mn-ea"/>
                <a:cs typeface="+mn-cs"/>
              </a:rPr>
              <a:t>ИЗ СПАМА</a:t>
            </a:r>
          </a:p>
        </p:txBody>
      </p:sp>
      <p:pic>
        <p:nvPicPr>
          <p:cNvPr id="18448" name="Picture 16" descr="news_2650_spam_plants"/>
          <p:cNvPicPr>
            <a:picLocks noGrp="1" noChangeAspect="1" noChangeArrowheads="1"/>
          </p:cNvPicPr>
          <p:nvPr>
            <p:ph sz="half" idx="1"/>
          </p:nvPr>
        </p:nvPicPr>
        <p:blipFill>
          <a:blip r:embed="rId2" cstate="print"/>
          <a:srcRect/>
          <a:stretch>
            <a:fillRect/>
          </a:stretch>
        </p:blipFill>
        <p:spPr>
          <a:xfrm>
            <a:off x="3059113" y="3716338"/>
            <a:ext cx="2881312" cy="2881312"/>
          </a:xfrm>
          <a:noFill/>
          <a:ln/>
        </p:spPr>
      </p:pic>
      <p:sp>
        <p:nvSpPr>
          <p:cNvPr id="18435" name="Rectangle 3"/>
          <p:cNvSpPr>
            <a:spLocks noChangeArrowheads="1"/>
          </p:cNvSpPr>
          <p:nvPr/>
        </p:nvSpPr>
        <p:spPr bwMode="auto">
          <a:xfrm>
            <a:off x="177800" y="1037660"/>
            <a:ext cx="8497888" cy="2677656"/>
          </a:xfrm>
          <a:prstGeom prst="rect">
            <a:avLst/>
          </a:prstGeom>
          <a:noFill/>
          <a:ln w="9525">
            <a:noFill/>
            <a:miter lim="800000"/>
            <a:headEnd/>
            <a:tailEnd/>
          </a:ln>
          <a:effectLst/>
        </p:spPr>
        <p:txBody>
          <a:bodyPr anchor="ctr">
            <a:spAutoFit/>
          </a:bodyPr>
          <a:lstStyle/>
          <a:p>
            <a:pPr algn="just" eaLnBrk="0" hangingPunct="0"/>
            <a:r>
              <a:rPr lang="ru-RU" sz="2400" dirty="0"/>
              <a:t>Художник Алекс </a:t>
            </a:r>
            <a:r>
              <a:rPr lang="ru-RU" sz="2400" dirty="0" err="1"/>
              <a:t>Драгулеску</a:t>
            </a:r>
            <a:r>
              <a:rPr lang="ru-RU" sz="2400" dirty="0"/>
              <a:t> написал программный код, который на основе электронных писем генерирует изображения "растений", названных </a:t>
            </a:r>
            <a:r>
              <a:rPr lang="ru-RU" sz="2400" dirty="0" err="1"/>
              <a:t>Spam</a:t>
            </a:r>
            <a:r>
              <a:rPr lang="ru-RU" sz="2400" dirty="0"/>
              <a:t> </a:t>
            </a:r>
            <a:r>
              <a:rPr lang="ru-RU" sz="2400" dirty="0" err="1"/>
              <a:t>Plants</a:t>
            </a:r>
            <a:r>
              <a:rPr lang="ru-RU" sz="2400" dirty="0"/>
              <a:t>. Алгоритм выращивания таких "растений" включает в себя грамматический разбор текста в колонтитулах, теме и теле письма. От взаимосвязей между этими фрагментами послания и зависит то, что будет изображено на иллюстрации. </a:t>
            </a:r>
          </a:p>
        </p:txBody>
      </p:sp>
      <p:sp>
        <p:nvSpPr>
          <p:cNvPr id="18437" name="Rectangle 5"/>
          <p:cNvSpPr>
            <a:spLocks noChangeArrowheads="1"/>
          </p:cNvSpPr>
          <p:nvPr/>
        </p:nvSpPr>
        <p:spPr bwMode="auto">
          <a:xfrm>
            <a:off x="2697163" y="2238375"/>
            <a:ext cx="3749675" cy="0"/>
          </a:xfrm>
          <a:prstGeom prst="rect">
            <a:avLst/>
          </a:prstGeom>
          <a:noFill/>
          <a:ln w="9525">
            <a:noFill/>
            <a:miter lim="800000"/>
            <a:headEnd/>
            <a:tailEnd/>
          </a:ln>
          <a:effectLst/>
        </p:spPr>
        <p:txBody>
          <a:bodyPr wrap="none">
            <a:spAutoFit/>
          </a:bodyPr>
          <a:lstStyle/>
          <a:p>
            <a:endParaRPr lang="ru-RU"/>
          </a:p>
        </p:txBody>
      </p:sp>
      <p:pic>
        <p:nvPicPr>
          <p:cNvPr id="18436" name="Picture 4" descr="Кадр дня: Цветы из спама"/>
          <p:cNvPicPr>
            <a:picLocks noChangeAspect="1" noChangeArrowheads="1"/>
          </p:cNvPicPr>
          <p:nvPr/>
        </p:nvPicPr>
        <p:blipFill>
          <a:blip r:embed="rId3" r:link="rId4" cstate="print"/>
          <a:srcRect/>
          <a:stretch>
            <a:fillRect/>
          </a:stretch>
        </p:blipFill>
        <p:spPr bwMode="auto">
          <a:xfrm>
            <a:off x="250825" y="3933825"/>
            <a:ext cx="2381250" cy="2381250"/>
          </a:xfrm>
          <a:prstGeom prst="rect">
            <a:avLst/>
          </a:prstGeom>
          <a:noFill/>
        </p:spPr>
      </p:pic>
      <p:pic>
        <p:nvPicPr>
          <p:cNvPr id="18450" name="Picture 18" descr="news_2650_spam_plants_002"/>
          <p:cNvPicPr>
            <a:picLocks noGrp="1" noChangeAspect="1" noChangeArrowheads="1"/>
          </p:cNvPicPr>
          <p:nvPr>
            <p:ph sz="half" idx="2"/>
          </p:nvPr>
        </p:nvPicPr>
        <p:blipFill>
          <a:blip r:embed="rId5" cstate="print"/>
          <a:srcRect/>
          <a:stretch>
            <a:fillRect/>
          </a:stretch>
        </p:blipFill>
        <p:spPr>
          <a:xfrm>
            <a:off x="6372225" y="3933825"/>
            <a:ext cx="2449513" cy="2449513"/>
          </a:xfrm>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Медицинский музей имени Томаса Мюттера в Филадельфии. Мозг Эйнштейна."/>
          <p:cNvPicPr>
            <a:picLocks noChangeAspect="1"/>
          </p:cNvPicPr>
          <p:nvPr/>
        </p:nvPicPr>
        <p:blipFill>
          <a:blip r:embed="rId2" cstate="print"/>
          <a:srcRect l="56626" t="17500" r="5783" b="7143"/>
          <a:stretch>
            <a:fillRect/>
          </a:stretch>
        </p:blipFill>
        <p:spPr bwMode="auto">
          <a:xfrm>
            <a:off x="346915" y="1106741"/>
            <a:ext cx="2661429" cy="3240000"/>
          </a:xfrm>
          <a:prstGeom prst="rect">
            <a:avLst/>
          </a:prstGeom>
          <a:noFill/>
          <a:ln w="9525">
            <a:noFill/>
            <a:miter lim="800000"/>
            <a:headEnd/>
            <a:tailEnd/>
          </a:ln>
        </p:spPr>
      </p:pic>
      <p:pic>
        <p:nvPicPr>
          <p:cNvPr id="16" name="Рисунок 15" descr="C:\2012\DSC00136.tif"/>
          <p:cNvPicPr>
            <a:picLocks noChangeAspect="1"/>
          </p:cNvPicPr>
          <p:nvPr/>
        </p:nvPicPr>
        <p:blipFill>
          <a:blip r:embed="rId3" cstate="print"/>
          <a:srcRect/>
          <a:stretch>
            <a:fillRect/>
          </a:stretch>
        </p:blipFill>
        <p:spPr bwMode="auto">
          <a:xfrm>
            <a:off x="3389167" y="1107101"/>
            <a:ext cx="2758383" cy="3240000"/>
          </a:xfrm>
          <a:prstGeom prst="rect">
            <a:avLst/>
          </a:prstGeom>
          <a:noFill/>
          <a:ln w="9525">
            <a:noFill/>
            <a:miter lim="800000"/>
            <a:headEnd/>
            <a:tailEnd/>
          </a:ln>
        </p:spPr>
      </p:pic>
      <p:sp>
        <p:nvSpPr>
          <p:cNvPr id="17" name="TextBox 16"/>
          <p:cNvSpPr txBox="1"/>
          <p:nvPr/>
        </p:nvSpPr>
        <p:spPr>
          <a:xfrm>
            <a:off x="3267230" y="4347101"/>
            <a:ext cx="2952328" cy="954107"/>
          </a:xfrm>
          <a:prstGeom prst="rect">
            <a:avLst/>
          </a:prstGeom>
          <a:noFill/>
        </p:spPr>
        <p:txBody>
          <a:bodyPr wrap="square" rtlCol="0">
            <a:spAutoFit/>
          </a:bodyPr>
          <a:lstStyle/>
          <a:p>
            <a:pPr algn="ctr"/>
            <a:r>
              <a:rPr lang="ru-RU" sz="1400" dirty="0" smtClean="0"/>
              <a:t>Математический объект – </a:t>
            </a:r>
          </a:p>
          <a:p>
            <a:pPr algn="ctr"/>
            <a:r>
              <a:rPr lang="ru-RU" sz="1400" dirty="0" smtClean="0"/>
              <a:t>заполняющая пространство </a:t>
            </a:r>
          </a:p>
          <a:p>
            <a:pPr algn="ctr"/>
            <a:r>
              <a:rPr lang="ru-RU" sz="1400" dirty="0" smtClean="0"/>
              <a:t>кривая – </a:t>
            </a:r>
            <a:r>
              <a:rPr lang="ru-RU" sz="1400" dirty="0" err="1" smtClean="0"/>
              <a:t>кривая</a:t>
            </a:r>
            <a:r>
              <a:rPr lang="ru-RU" sz="1400" dirty="0" smtClean="0"/>
              <a:t> Пеано. </a:t>
            </a:r>
            <a:endParaRPr lang="en-US" sz="1400" dirty="0" smtClean="0"/>
          </a:p>
          <a:p>
            <a:pPr algn="ctr"/>
            <a:r>
              <a:rPr lang="en-US" sz="1400" dirty="0" smtClean="0"/>
              <a:t>3D</a:t>
            </a:r>
            <a:r>
              <a:rPr lang="ru-RU" sz="1400" dirty="0" smtClean="0"/>
              <a:t>-прототипирование</a:t>
            </a:r>
            <a:endParaRPr lang="en-US" sz="1400" dirty="0" smtClean="0"/>
          </a:p>
        </p:txBody>
      </p:sp>
      <p:sp>
        <p:nvSpPr>
          <p:cNvPr id="18" name="TextBox 17"/>
          <p:cNvSpPr txBox="1"/>
          <p:nvPr/>
        </p:nvSpPr>
        <p:spPr>
          <a:xfrm>
            <a:off x="-117146" y="4419109"/>
            <a:ext cx="3536674" cy="307777"/>
          </a:xfrm>
          <a:prstGeom prst="rect">
            <a:avLst/>
          </a:prstGeom>
          <a:noFill/>
        </p:spPr>
        <p:txBody>
          <a:bodyPr wrap="square" rtlCol="0">
            <a:spAutoFit/>
          </a:bodyPr>
          <a:lstStyle/>
          <a:p>
            <a:pPr algn="ctr"/>
            <a:r>
              <a:rPr lang="ru-RU" sz="1400" dirty="0" smtClean="0"/>
              <a:t>Биологический объект – мозг </a:t>
            </a:r>
            <a:endParaRPr lang="ru-RU" sz="1400" dirty="0"/>
          </a:p>
        </p:txBody>
      </p:sp>
      <p:pic>
        <p:nvPicPr>
          <p:cNvPr id="19" name="Picture 5" descr="vid3"/>
          <p:cNvPicPr>
            <a:picLocks noChangeAspect="1" noChangeArrowheads="1"/>
          </p:cNvPicPr>
          <p:nvPr/>
        </p:nvPicPr>
        <p:blipFill>
          <a:blip r:embed="rId4" cstate="print"/>
          <a:srcRect/>
          <a:stretch>
            <a:fillRect/>
          </a:stretch>
        </p:blipFill>
        <p:spPr bwMode="auto">
          <a:xfrm>
            <a:off x="6579598" y="1106741"/>
            <a:ext cx="2228305" cy="3240000"/>
          </a:xfrm>
          <a:prstGeom prst="rect">
            <a:avLst/>
          </a:prstGeom>
          <a:noFill/>
          <a:ln w="9525">
            <a:solidFill>
              <a:schemeClr val="tx1"/>
            </a:solidFill>
            <a:miter lim="800000"/>
            <a:headEnd/>
            <a:tailEnd/>
          </a:ln>
        </p:spPr>
      </p:pic>
      <p:sp>
        <p:nvSpPr>
          <p:cNvPr id="20" name="Прямоугольник 19"/>
          <p:cNvSpPr/>
          <p:nvPr/>
        </p:nvSpPr>
        <p:spPr>
          <a:xfrm>
            <a:off x="6435582" y="4419109"/>
            <a:ext cx="2664296" cy="523220"/>
          </a:xfrm>
          <a:prstGeom prst="rect">
            <a:avLst/>
          </a:prstGeom>
        </p:spPr>
        <p:txBody>
          <a:bodyPr wrap="square">
            <a:spAutoFit/>
          </a:bodyPr>
          <a:lstStyle/>
          <a:p>
            <a:pPr algn="ctr"/>
            <a:r>
              <a:rPr lang="ru-RU" sz="1400" dirty="0" smtClean="0"/>
              <a:t>Схема строения </a:t>
            </a:r>
          </a:p>
          <a:p>
            <a:pPr algn="ctr"/>
            <a:r>
              <a:rPr lang="ru-RU" sz="1400" dirty="0" smtClean="0"/>
              <a:t>зрительного анализатора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is v knigy2"/>
          <p:cNvPicPr>
            <a:picLocks noChangeAspect="1" noChangeArrowheads="1"/>
          </p:cNvPicPr>
          <p:nvPr/>
        </p:nvPicPr>
        <p:blipFill>
          <a:blip r:embed="rId2" cstate="print"/>
          <a:srcRect/>
          <a:stretch>
            <a:fillRect/>
          </a:stretch>
        </p:blipFill>
        <p:spPr bwMode="auto">
          <a:xfrm>
            <a:off x="1979613" y="1268413"/>
            <a:ext cx="5400675" cy="5262562"/>
          </a:xfrm>
          <a:prstGeom prst="rect">
            <a:avLst/>
          </a:prstGeom>
          <a:noFill/>
          <a:ln w="9525">
            <a:noFill/>
            <a:miter lim="800000"/>
            <a:headEnd/>
            <a:tailEnd/>
          </a:ln>
        </p:spPr>
      </p:pic>
      <p:sp>
        <p:nvSpPr>
          <p:cNvPr id="26627" name="Rectangle 3"/>
          <p:cNvSpPr>
            <a:spLocks noChangeArrowheads="1"/>
          </p:cNvSpPr>
          <p:nvPr/>
        </p:nvSpPr>
        <p:spPr bwMode="auto">
          <a:xfrm>
            <a:off x="142875" y="198438"/>
            <a:ext cx="8715375" cy="984250"/>
          </a:xfrm>
          <a:prstGeom prst="rect">
            <a:avLst/>
          </a:prstGeom>
          <a:noFill/>
          <a:ln w="9525">
            <a:noFill/>
            <a:miter lim="800000"/>
            <a:headEnd/>
            <a:tailEnd/>
          </a:ln>
        </p:spPr>
        <p:txBody>
          <a:bodyPr anchor="ctr">
            <a:spAutoFit/>
          </a:bodyPr>
          <a:lstStyle/>
          <a:p>
            <a:pPr marL="342900" indent="-342900" algn="ctr" eaLnBrk="0" hangingPunct="0">
              <a:spcBef>
                <a:spcPct val="20000"/>
              </a:spcBef>
              <a:defRPr/>
            </a:pPr>
            <a:r>
              <a:rPr lang="ru-RU" sz="3000" b="1" dirty="0" err="1">
                <a:effectLst>
                  <a:outerShdw blurRad="38100" dist="38100" dir="2700000" algn="tl">
                    <a:srgbClr val="000000">
                      <a:alpha val="43137"/>
                    </a:srgbClr>
                  </a:outerShdw>
                </a:effectLst>
                <a:latin typeface="+mn-lt"/>
              </a:rPr>
              <a:t>Эшер</a:t>
            </a:r>
            <a:r>
              <a:rPr lang="ru-RU" sz="3000" b="1" dirty="0">
                <a:effectLst>
                  <a:outerShdw blurRad="38100" dist="38100" dir="2700000" algn="tl">
                    <a:srgbClr val="000000">
                      <a:alpha val="43137"/>
                    </a:srgbClr>
                  </a:outerShdw>
                </a:effectLst>
                <a:latin typeface="+mn-lt"/>
              </a:rPr>
              <a:t> - рекурсивное построение картин</a:t>
            </a:r>
          </a:p>
          <a:p>
            <a:pPr algn="ctr" eaLnBrk="0" hangingPunct="0">
              <a:defRPr/>
            </a:pPr>
            <a:r>
              <a:rPr lang="ru-RU" sz="2800" b="1" i="1" dirty="0">
                <a:latin typeface="Times New Roman" pitchFamily="18" charset="0"/>
              </a:rPr>
              <a:t> </a:t>
            </a:r>
            <a:r>
              <a:rPr lang="ru-RU" b="1" i="1" dirty="0">
                <a:latin typeface="+mn-lt"/>
              </a:rPr>
              <a:t>использовалось задолго до появления компьютерных программ</a:t>
            </a:r>
            <a:r>
              <a:rPr lang="ru-RU" b="1" dirty="0">
                <a:latin typeface="+mn-lt"/>
              </a:rPr>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defRPr/>
            </a:pPr>
            <a:r>
              <a:rPr lang="ru-RU" sz="4000" b="1" dirty="0" smtClean="0">
                <a:effectLst>
                  <a:outerShdw blurRad="38100" dist="38100" dir="2700000" algn="tl">
                    <a:srgbClr val="000000">
                      <a:alpha val="43137"/>
                    </a:srgbClr>
                  </a:outerShdw>
                </a:effectLst>
                <a:latin typeface="+mn-lt"/>
                <a:ea typeface="+mn-ea"/>
                <a:cs typeface="+mn-cs"/>
              </a:rPr>
              <a:t>СРЕЗ МОЗГА ПАЦИЕНТА, БОЛЬНОГО ЭПИЛЕПСИЕЙ, И ЕГО 3</a:t>
            </a:r>
            <a:r>
              <a:rPr lang="en-US" sz="4000" b="1" dirty="0" smtClean="0">
                <a:effectLst>
                  <a:outerShdw blurRad="38100" dist="38100" dir="2700000" algn="tl">
                    <a:srgbClr val="000000">
                      <a:alpha val="43137"/>
                    </a:srgbClr>
                  </a:outerShdw>
                </a:effectLst>
                <a:latin typeface="+mn-lt"/>
                <a:ea typeface="+mn-ea"/>
                <a:cs typeface="+mn-cs"/>
              </a:rPr>
              <a:t>D</a:t>
            </a:r>
            <a:r>
              <a:rPr lang="ru-RU" sz="4000" b="1" dirty="0" smtClean="0">
                <a:effectLst>
                  <a:outerShdw blurRad="38100" dist="38100" dir="2700000" algn="tl">
                    <a:srgbClr val="000000">
                      <a:alpha val="43137"/>
                    </a:srgbClr>
                  </a:outerShdw>
                </a:effectLst>
                <a:latin typeface="+mn-lt"/>
                <a:ea typeface="+mn-ea"/>
                <a:cs typeface="+mn-cs"/>
              </a:rPr>
              <a:t>-МОДЕЛЬ</a:t>
            </a:r>
          </a:p>
        </p:txBody>
      </p:sp>
      <p:pic>
        <p:nvPicPr>
          <p:cNvPr id="4" name="Рисунок 3" descr="Срез мозга Генри Молесона">
            <a:hlinkClick r:id="rId2" tooltip="&quot;Срез мозга Генри Молесона&quot;"/>
          </p:cNvPr>
          <p:cNvPicPr/>
          <p:nvPr/>
        </p:nvPicPr>
        <p:blipFill>
          <a:blip r:embed="rId3" cstate="print"/>
          <a:srcRect/>
          <a:stretch>
            <a:fillRect/>
          </a:stretch>
        </p:blipFill>
        <p:spPr bwMode="auto">
          <a:xfrm>
            <a:off x="179512" y="1916832"/>
            <a:ext cx="4770795" cy="4076341"/>
          </a:xfrm>
          <a:prstGeom prst="rect">
            <a:avLst/>
          </a:prstGeom>
          <a:noFill/>
          <a:ln w="9525">
            <a:noFill/>
            <a:miter lim="800000"/>
            <a:headEnd/>
            <a:tailEnd/>
          </a:ln>
        </p:spPr>
      </p:pic>
      <p:sp>
        <p:nvSpPr>
          <p:cNvPr id="34817" name="Rectangle 1"/>
          <p:cNvSpPr>
            <a:spLocks noChangeArrowheads="1"/>
          </p:cNvSpPr>
          <p:nvPr/>
        </p:nvSpPr>
        <p:spPr bwMode="auto">
          <a:xfrm>
            <a:off x="179512" y="5990511"/>
            <a:ext cx="413995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ea typeface="Times New Roman" pitchFamily="18" charset="0"/>
                <a:cs typeface="Times New Roman" pitchFamily="18" charset="0"/>
              </a:rPr>
              <a:t>Срез</a:t>
            </a:r>
            <a:r>
              <a:rPr kumimoji="0" lang="en-US" sz="2000" b="0" i="0" u="none" strike="noStrike" cap="none" normalizeH="0" baseline="0" dirty="0" smtClean="0">
                <a:ln>
                  <a:noFill/>
                </a:ln>
                <a:solidFill>
                  <a:schemeClr val="tx1"/>
                </a:solidFill>
                <a:effectLst/>
                <a:ea typeface="Times New Roman" pitchFamily="18" charset="0"/>
                <a:cs typeface="Times New Roman" pitchFamily="18" charset="0"/>
              </a:rPr>
              <a:t> </a:t>
            </a:r>
            <a:r>
              <a:rPr kumimoji="0" lang="ru-RU" sz="2000" b="0" i="0" u="none" strike="noStrike" cap="none" normalizeH="0" baseline="0" dirty="0" smtClean="0">
                <a:ln>
                  <a:noFill/>
                </a:ln>
                <a:solidFill>
                  <a:schemeClr val="tx1"/>
                </a:solidFill>
                <a:effectLst/>
                <a:ea typeface="Times New Roman" pitchFamily="18" charset="0"/>
                <a:cs typeface="Times New Roman" pitchFamily="18" charset="0"/>
              </a:rPr>
              <a:t>мозга</a:t>
            </a:r>
            <a:r>
              <a:rPr kumimoji="0" lang="en-US" sz="2000" b="0" i="0" u="none" strike="noStrike" cap="none" normalizeH="0" baseline="0" dirty="0" smtClean="0">
                <a:ln>
                  <a:noFill/>
                </a:ln>
                <a:solidFill>
                  <a:schemeClr val="tx1"/>
                </a:solidFill>
                <a:effectLst/>
                <a:ea typeface="Times New Roman" pitchFamily="18" charset="0"/>
                <a:cs typeface="Times New Roman" pitchFamily="18" charset="0"/>
              </a:rPr>
              <a:t> </a:t>
            </a:r>
            <a:r>
              <a:rPr kumimoji="0" lang="ru-RU" sz="2000" b="0" i="0" u="none" strike="noStrike" cap="none" normalizeH="0" baseline="0" dirty="0" smtClean="0">
                <a:ln>
                  <a:noFill/>
                </a:ln>
                <a:solidFill>
                  <a:schemeClr val="tx1"/>
                </a:solidFill>
                <a:effectLst/>
                <a:ea typeface="Times New Roman" pitchFamily="18" charset="0"/>
                <a:cs typeface="Times New Roman" pitchFamily="18" charset="0"/>
              </a:rPr>
              <a:t>Генри</a:t>
            </a:r>
            <a:r>
              <a:rPr kumimoji="0" lang="en-US" sz="2000" b="0" i="0" u="none" strike="noStrike" cap="none" normalizeH="0" baseline="0" dirty="0" smtClean="0">
                <a:ln>
                  <a:noFill/>
                </a:ln>
                <a:solidFill>
                  <a:schemeClr val="tx1"/>
                </a:solidFill>
                <a:effectLst/>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ea typeface="Times New Roman" pitchFamily="18" charset="0"/>
                <a:cs typeface="Times New Roman" pitchFamily="18" charset="0"/>
              </a:rPr>
              <a:t>Молесона</a:t>
            </a:r>
            <a:r>
              <a:rPr kumimoji="0" lang="en-US" sz="2000" b="0" i="0" u="none" strike="noStrike" cap="none" normalizeH="0" baseline="0" dirty="0" smtClean="0">
                <a:ln>
                  <a:noFill/>
                </a:ln>
                <a:solidFill>
                  <a:schemeClr val="tx1"/>
                </a:solidFill>
                <a:effectLst/>
                <a:ea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ea typeface="Times New Roman" pitchFamily="18" charset="0"/>
                <a:cs typeface="Times New Roman" pitchFamily="18" charset="0"/>
              </a:rPr>
              <a:t>J. </a:t>
            </a:r>
            <a:r>
              <a:rPr kumimoji="0" lang="en-US" sz="2000" b="0" i="1" u="none" strike="noStrike" cap="none" normalizeH="0" baseline="0" dirty="0" err="1" smtClean="0">
                <a:ln>
                  <a:noFill/>
                </a:ln>
                <a:solidFill>
                  <a:schemeClr val="tx1"/>
                </a:solidFill>
                <a:effectLst/>
                <a:ea typeface="Times New Roman" pitchFamily="18" charset="0"/>
                <a:cs typeface="Times New Roman" pitchFamily="18" charset="0"/>
              </a:rPr>
              <a:t>Annese</a:t>
            </a:r>
            <a:r>
              <a:rPr kumimoji="0" lang="en-US" sz="2000" b="0" i="1" u="none" strike="noStrike" cap="none" normalizeH="0" baseline="0" dirty="0" smtClean="0">
                <a:ln>
                  <a:noFill/>
                </a:ln>
                <a:solidFill>
                  <a:schemeClr val="tx1"/>
                </a:solidFill>
                <a:effectLst/>
                <a:ea typeface="Times New Roman" pitchFamily="18" charset="0"/>
                <a:cs typeface="Times New Roman" pitchFamily="18" charset="0"/>
              </a:rPr>
              <a:t>, The Brain Observatory</a:t>
            </a:r>
            <a:endParaRPr kumimoji="0" lang="en-US" sz="2000" b="0" i="1" u="none" strike="noStrike" cap="none" normalizeH="0" baseline="0" dirty="0" smtClean="0">
              <a:ln>
                <a:noFill/>
              </a:ln>
              <a:solidFill>
                <a:schemeClr val="tx1"/>
              </a:solidFill>
              <a:effectLst/>
              <a:cs typeface="Times New Roman" pitchFamily="18" charset="0"/>
            </a:endParaRPr>
          </a:p>
        </p:txBody>
      </p:sp>
      <p:pic>
        <p:nvPicPr>
          <p:cNvPr id="6" name="Рисунок 5" descr="Ventral surface of H.M.’s brain.">
            <a:hlinkClick r:id="rId4"/>
          </p:cNvPr>
          <p:cNvPicPr/>
          <p:nvPr/>
        </p:nvPicPr>
        <p:blipFill>
          <a:blip r:embed="rId5" cstate="print"/>
          <a:srcRect/>
          <a:stretch>
            <a:fillRect/>
          </a:stretch>
        </p:blipFill>
        <p:spPr bwMode="auto">
          <a:xfrm>
            <a:off x="5004048" y="1484784"/>
            <a:ext cx="4010580" cy="4911323"/>
          </a:xfrm>
          <a:prstGeom prst="rect">
            <a:avLst/>
          </a:prstGeom>
          <a:noFill/>
          <a:ln w="9525">
            <a:noFill/>
            <a:miter lim="800000"/>
            <a:headEnd/>
            <a:tailEnd/>
          </a:ln>
        </p:spPr>
      </p:pic>
      <p:sp>
        <p:nvSpPr>
          <p:cNvPr id="7" name="TextBox 6"/>
          <p:cNvSpPr txBox="1"/>
          <p:nvPr/>
        </p:nvSpPr>
        <p:spPr>
          <a:xfrm>
            <a:off x="5004048" y="6409540"/>
            <a:ext cx="3528392" cy="400110"/>
          </a:xfrm>
          <a:prstGeom prst="rect">
            <a:avLst/>
          </a:prstGeom>
          <a:noFill/>
        </p:spPr>
        <p:txBody>
          <a:bodyPr wrap="square" rtlCol="0">
            <a:spAutoFit/>
          </a:bodyPr>
          <a:lstStyle/>
          <a:p>
            <a:r>
              <a:rPr lang="ru-RU" sz="2000" dirty="0" smtClean="0">
                <a:ea typeface="Times New Roman" pitchFamily="18" charset="0"/>
                <a:cs typeface="Times New Roman" pitchFamily="18" charset="0"/>
              </a:rPr>
              <a:t>3</a:t>
            </a:r>
            <a:r>
              <a:rPr lang="en-US" sz="2000" dirty="0" smtClean="0">
                <a:ea typeface="Times New Roman" pitchFamily="18" charset="0"/>
                <a:cs typeface="Times New Roman" pitchFamily="18" charset="0"/>
              </a:rPr>
              <a:t>D</a:t>
            </a:r>
            <a:r>
              <a:rPr lang="ru-RU" sz="2000" dirty="0" smtClean="0">
                <a:ea typeface="Times New Roman" pitchFamily="18" charset="0"/>
                <a:cs typeface="Times New Roman" pitchFamily="18" charset="0"/>
              </a:rPr>
              <a:t>-модель</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74"/>
            <a:ext cx="8229600" cy="1143000"/>
          </a:xfrm>
        </p:spPr>
        <p:txBody>
          <a:bodyPr>
            <a:normAutofit fontScale="90000"/>
          </a:bodyPr>
          <a:lstStyle/>
          <a:p>
            <a:r>
              <a:rPr lang="ru-RU" sz="3300" b="1" i="1" dirty="0" smtClean="0"/>
              <a:t>Когнитивная программируемая технология</a:t>
            </a:r>
            <a:r>
              <a:rPr lang="en-US" b="1" dirty="0" smtClean="0"/>
              <a:t/>
            </a:r>
            <a:br>
              <a:rPr lang="en-US" b="1" dirty="0" smtClean="0"/>
            </a:br>
            <a:r>
              <a:rPr lang="ru-RU" b="1" dirty="0" smtClean="0"/>
              <a:t>Машина по созданию жизни </a:t>
            </a:r>
            <a:br>
              <a:rPr lang="ru-RU" b="1" dirty="0" smtClean="0"/>
            </a:br>
            <a:endParaRPr lang="ru-RU" dirty="0"/>
          </a:p>
        </p:txBody>
      </p:sp>
      <p:pic>
        <p:nvPicPr>
          <p:cNvPr id="1026" name="Picture 2" descr="Художественное представление работы рибосомы. &quot;Бусы&quot; - полипептидная цепь, нить с зазубринами - РНК. Изображение с сайта unm.edu"/>
          <p:cNvPicPr>
            <a:picLocks noChangeAspect="1" noChangeArrowheads="1"/>
          </p:cNvPicPr>
          <p:nvPr/>
        </p:nvPicPr>
        <p:blipFill>
          <a:blip r:embed="rId2" cstate="print"/>
          <a:srcRect/>
          <a:stretch>
            <a:fillRect/>
          </a:stretch>
        </p:blipFill>
        <p:spPr bwMode="auto">
          <a:xfrm>
            <a:off x="4714876" y="1500174"/>
            <a:ext cx="4024340" cy="3018255"/>
          </a:xfrm>
          <a:prstGeom prst="rect">
            <a:avLst/>
          </a:prstGeom>
          <a:noFill/>
          <a:ln w="9525">
            <a:noFill/>
            <a:miter lim="800000"/>
            <a:headEnd/>
            <a:tailEnd/>
          </a:ln>
        </p:spPr>
      </p:pic>
      <p:sp>
        <p:nvSpPr>
          <p:cNvPr id="5" name="Text Box 13"/>
          <p:cNvSpPr txBox="1">
            <a:spLocks noChangeArrowheads="1"/>
          </p:cNvSpPr>
          <p:nvPr/>
        </p:nvSpPr>
        <p:spPr bwMode="auto">
          <a:xfrm>
            <a:off x="285720" y="1428736"/>
            <a:ext cx="4214842" cy="5078313"/>
          </a:xfrm>
          <a:prstGeom prst="rect">
            <a:avLst/>
          </a:prstGeom>
          <a:noFill/>
          <a:ln w="9525">
            <a:noFill/>
            <a:miter lim="800000"/>
            <a:headEnd/>
            <a:tailEnd/>
          </a:ln>
        </p:spPr>
        <p:txBody>
          <a:bodyPr wrap="square">
            <a:spAutoFit/>
          </a:bodyPr>
          <a:lstStyle/>
          <a:p>
            <a:pPr algn="just" eaLnBrk="0" hangingPunct="0"/>
            <a:r>
              <a:rPr lang="ru-RU" sz="2000" dirty="0" smtClean="0"/>
              <a:t>Появление в 21-ом веке Компьютерных программ  Технологий 3</a:t>
            </a:r>
            <a:r>
              <a:rPr lang="en-US" sz="2000" dirty="0" smtClean="0"/>
              <a:t>D</a:t>
            </a:r>
            <a:r>
              <a:rPr lang="ru-RU" sz="2000" dirty="0" smtClean="0"/>
              <a:t>-объемного пространственного материального синтеза распространяют «геномный»  подход и на другие искусственные и природные элементарные составляющие  в материальный объект.</a:t>
            </a:r>
            <a:r>
              <a:rPr lang="en-US" sz="2000" dirty="0" smtClean="0"/>
              <a:t> </a:t>
            </a:r>
            <a:r>
              <a:rPr lang="ru-RU" sz="2000" dirty="0" smtClean="0"/>
              <a:t>Трехмерная печать позволяет создавать твердотельные объекты из различных материалов, таких как пластик, порошки металла, керамики, фотополимерные и </a:t>
            </a:r>
            <a:r>
              <a:rPr lang="ru-RU" sz="2000" dirty="0" err="1" smtClean="0"/>
              <a:t>био</a:t>
            </a:r>
            <a:r>
              <a:rPr lang="ru-RU" sz="2000" dirty="0" smtClean="0"/>
              <a:t>- материалы и др. </a:t>
            </a:r>
          </a:p>
          <a:p>
            <a:pPr algn="just" eaLnBrk="0" hangingPunct="0"/>
            <a:endParaRPr lang="en-US" sz="2400" dirty="0">
              <a:latin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35285"/>
            <a:ext cx="8229600" cy="4525963"/>
          </a:xfrm>
        </p:spPr>
        <p:txBody>
          <a:bodyPr/>
          <a:lstStyle/>
          <a:p>
            <a:pPr algn="just">
              <a:buNone/>
            </a:pPr>
            <a:r>
              <a:rPr lang="ru-RU" sz="2800" dirty="0" smtClean="0"/>
              <a:t>Формы жизни на углеродной основе являются </a:t>
            </a:r>
            <a:r>
              <a:rPr lang="ru-RU" b="1" kern="1200" dirty="0" smtClean="0">
                <a:effectLst>
                  <a:outerShdw blurRad="38100" dist="38100" dir="2700000" algn="tl">
                    <a:srgbClr val="000000">
                      <a:alpha val="43137"/>
                    </a:srgbClr>
                  </a:outerShdw>
                </a:effectLst>
                <a:latin typeface="Arial" pitchFamily="34" charset="0"/>
              </a:rPr>
              <a:t>ИНФОРМАТИКОЙ</a:t>
            </a:r>
            <a:r>
              <a:rPr lang="ru-RU" sz="2800" dirty="0" smtClean="0"/>
              <a:t>, то есть курица является </a:t>
            </a:r>
            <a:r>
              <a:rPr lang="ru-RU" b="1" kern="1200" dirty="0" smtClean="0">
                <a:effectLst>
                  <a:outerShdw blurRad="38100" dist="38100" dir="2700000" algn="tl">
                    <a:srgbClr val="000000">
                      <a:alpha val="43137"/>
                    </a:srgbClr>
                  </a:outerShdw>
                </a:effectLst>
                <a:latin typeface="Arial" pitchFamily="34" charset="0"/>
              </a:rPr>
              <a:t>ПРОГРАММОЙ</a:t>
            </a:r>
            <a:r>
              <a:rPr lang="ru-RU" sz="2800" dirty="0" smtClean="0"/>
              <a:t> яйца сделать другое яйцо, и весь спектакль биологической жизни есть те средства, которыми молекула ДНК тиражирует строки </a:t>
            </a:r>
            <a:r>
              <a:rPr lang="ru-RU" b="1" kern="1200" dirty="0" smtClean="0">
                <a:effectLst>
                  <a:outerShdw blurRad="38100" dist="38100" dir="2700000" algn="tl">
                    <a:srgbClr val="000000">
                      <a:alpha val="43137"/>
                    </a:srgbClr>
                  </a:outerShdw>
                </a:effectLst>
                <a:latin typeface="Arial" pitchFamily="34" charset="0"/>
              </a:rPr>
              <a:t>НЕ информации</a:t>
            </a:r>
            <a:r>
              <a:rPr lang="ru-RU" sz="2800" dirty="0" smtClean="0"/>
              <a:t>, а </a:t>
            </a:r>
            <a:r>
              <a:rPr lang="ru-RU" sz="2800" b="1" kern="1200" dirty="0" smtClean="0">
                <a:effectLst>
                  <a:outerShdw blurRad="38100" dist="38100" dir="2700000" algn="tl">
                    <a:srgbClr val="000000">
                      <a:alpha val="43137"/>
                    </a:srgbClr>
                  </a:outerShdw>
                </a:effectLst>
                <a:latin typeface="Arial" pitchFamily="34" charset="0"/>
              </a:rPr>
              <a:t>ПРОГРАММЫ ДЛЯ ВОСПРОИЗВОДСТВА</a:t>
            </a:r>
            <a:r>
              <a:rPr lang="ru-RU" sz="2800" dirty="0" smtClean="0"/>
              <a:t>, в точности подобные ей самой. </a:t>
            </a:r>
            <a:endParaRPr lang="ru-RU" sz="2800" dirty="0"/>
          </a:p>
        </p:txBody>
      </p:sp>
      <p:sp>
        <p:nvSpPr>
          <p:cNvPr id="4" name="TextBox 3"/>
          <p:cNvSpPr txBox="1"/>
          <p:nvPr/>
        </p:nvSpPr>
        <p:spPr>
          <a:xfrm>
            <a:off x="3779912" y="5013176"/>
            <a:ext cx="5040560" cy="369332"/>
          </a:xfrm>
          <a:prstGeom prst="rect">
            <a:avLst/>
          </a:prstGeom>
          <a:noFill/>
        </p:spPr>
        <p:txBody>
          <a:bodyPr wrap="square" rtlCol="0">
            <a:spAutoFit/>
          </a:bodyPr>
          <a:lstStyle/>
          <a:p>
            <a:r>
              <a:rPr lang="ru-RU" dirty="0" smtClean="0"/>
              <a:t>Инновационные программы А.Н. Колмогорова.</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0"/>
            <a:ext cx="8229600" cy="5911873"/>
          </a:xfrm>
        </p:spPr>
        <p:txBody>
          <a:bodyPr>
            <a:normAutofit fontScale="92500" lnSpcReduction="10000"/>
          </a:bodyPr>
          <a:lstStyle/>
          <a:p>
            <a:pPr algn="just">
              <a:buNone/>
            </a:pPr>
            <a:r>
              <a:rPr lang="ru-RU" dirty="0" smtClean="0"/>
              <a:t>	</a:t>
            </a:r>
            <a:r>
              <a:rPr lang="ru-RU" b="1" dirty="0" smtClean="0"/>
              <a:t>«</a:t>
            </a:r>
            <a:r>
              <a:rPr lang="ru-RU" b="1" dirty="0" err="1" smtClean="0"/>
              <a:t>Неупростимая</a:t>
            </a:r>
            <a:r>
              <a:rPr lang="ru-RU" b="1" dirty="0" smtClean="0"/>
              <a:t> сложность»</a:t>
            </a:r>
            <a:r>
              <a:rPr lang="ru-RU" dirty="0" smtClean="0"/>
              <a:t> (</a:t>
            </a:r>
            <a:r>
              <a:rPr lang="ru-RU" dirty="0" err="1" smtClean="0"/>
              <a:t>irreducible</a:t>
            </a:r>
            <a:r>
              <a:rPr lang="ru-RU" dirty="0" smtClean="0"/>
              <a:t> </a:t>
            </a:r>
            <a:r>
              <a:rPr lang="ru-RU" dirty="0" err="1" smtClean="0"/>
              <a:t>complexity</a:t>
            </a:r>
            <a:r>
              <a:rPr lang="ru-RU" dirty="0" smtClean="0"/>
              <a:t>) утверждает, что теория эволюции невозможна, так как в живой и неживой природе существует множество организмов и механизмов, которые не могли бы сохранить все функции в «упрощённом» виде, чтобы потом эволюционировать в более сложные формы путём малых, случайных изменений, что подтверждается многими тысячами обнаруженных окаменелостей, показывающих, что различные организмы появлялись внезапно и в совершенно законченном виде, без эволюционных «промежуточных» форм.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defRPr/>
            </a:pPr>
            <a:r>
              <a:rPr lang="ru-RU" sz="4000" b="1" dirty="0" smtClean="0">
                <a:effectLst>
                  <a:outerShdw blurRad="38100" dist="38100" dir="2700000" algn="tl">
                    <a:srgbClr val="000000">
                      <a:alpha val="43137"/>
                    </a:srgbClr>
                  </a:outerShdw>
                </a:effectLst>
                <a:latin typeface="+mn-lt"/>
                <a:ea typeface="+mn-ea"/>
                <a:cs typeface="+mn-cs"/>
              </a:rPr>
              <a:t>АНТРОПОЛОГИЧЕСКИЙ АСПЕКТ МЕНТАЛИЗМА</a:t>
            </a:r>
            <a:endParaRPr lang="ru-RU" sz="4000" b="1" dirty="0">
              <a:effectLst>
                <a:outerShdw blurRad="38100" dist="38100" dir="2700000" algn="tl">
                  <a:srgbClr val="000000">
                    <a:alpha val="43137"/>
                  </a:srgbClr>
                </a:outerShdw>
              </a:effectLst>
              <a:latin typeface="+mn-lt"/>
              <a:ea typeface="+mn-ea"/>
              <a:cs typeface="+mn-cs"/>
            </a:endParaRPr>
          </a:p>
        </p:txBody>
      </p:sp>
      <p:sp>
        <p:nvSpPr>
          <p:cNvPr id="3" name="Содержимое 2"/>
          <p:cNvSpPr>
            <a:spLocks noGrp="1"/>
          </p:cNvSpPr>
          <p:nvPr>
            <p:ph idx="1"/>
          </p:nvPr>
        </p:nvSpPr>
        <p:spPr/>
        <p:txBody>
          <a:bodyPr>
            <a:normAutofit fontScale="55000" lnSpcReduction="20000"/>
          </a:bodyPr>
          <a:lstStyle/>
          <a:p>
            <a:pPr algn="just">
              <a:buNone/>
            </a:pPr>
            <a:r>
              <a:rPr lang="ru-RU" dirty="0" smtClean="0"/>
              <a:t>	…В самых древних пластах мы обнаружили человека </a:t>
            </a:r>
            <a:r>
              <a:rPr lang="en-US" dirty="0" smtClean="0"/>
              <a:t>homo </a:t>
            </a:r>
            <a:r>
              <a:rPr lang="en-US" dirty="0" err="1" smtClean="0"/>
              <a:t>habilis</a:t>
            </a:r>
            <a:r>
              <a:rPr lang="ru-RU" dirty="0" smtClean="0"/>
              <a:t> (лат. «человек умелый») с некоторыми орудиями труда. а в более новых слоях мы нашли другого человека, </a:t>
            </a:r>
            <a:r>
              <a:rPr lang="en-US" dirty="0" smtClean="0"/>
              <a:t>homo erectus</a:t>
            </a:r>
            <a:r>
              <a:rPr lang="ru-RU" dirty="0" smtClean="0"/>
              <a:t> (лат. «человек прямоходящий»), но с теми же орудиями труда. Затем, исследуя все более близкие к нашим векам слои, мы увидели, что орудия и технологии коммуникации постепенно менялись, но не так быстро, как человек. Таким образом, в течение тысячелетий наблюдалось эволюционное отставание культуры — она развивалась медленнее, чем наша собственная природа, до того момента, пока обе не сравнялись примерно сто тысяч лет назад. </a:t>
            </a:r>
            <a:r>
              <a:rPr lang="ru-RU" sz="4000" b="1" dirty="0" smtClean="0">
                <a:effectLst>
                  <a:outerShdw blurRad="38100" dist="38100" dir="2700000" algn="tl">
                    <a:srgbClr val="000000">
                      <a:alpha val="43137"/>
                    </a:srgbClr>
                  </a:outerShdw>
                </a:effectLst>
              </a:rPr>
              <a:t>С ТЕХ ПОР ТЕХНОЛОГИЯ И КУЛЬТУРА ОДЕРЖИВАЮТ ВЕРХ НАД ПРИРОДОЙ.</a:t>
            </a:r>
            <a:r>
              <a:rPr lang="ru-RU" dirty="0" smtClean="0"/>
              <a:t> Поэтому биологически человек почти не эволюционирует – приобретенное преобладает над врожденным. Например, сейчас, когда мы страдаем от вирусного заболевания, мы не приспосабливаемся к борьбе с вирусом «природным путем» — мы обращаемся к медицине, к «культуре», и создаем вакцину». Для усиления интеллекта и </a:t>
            </a:r>
            <a:r>
              <a:rPr lang="ru-RU" dirty="0" err="1" smtClean="0"/>
              <a:t>ментализма</a:t>
            </a:r>
            <a:r>
              <a:rPr lang="ru-RU" dirty="0" smtClean="0"/>
              <a:t> человек эволюционирует в следующий вид </a:t>
            </a:r>
            <a:r>
              <a:rPr lang="en-US" sz="4400" b="1" dirty="0" smtClean="0">
                <a:effectLst>
                  <a:outerShdw blurRad="38100" dist="38100" dir="2700000" algn="tl">
                    <a:srgbClr val="000000">
                      <a:alpha val="43137"/>
                    </a:srgbClr>
                  </a:outerShdw>
                </a:effectLst>
              </a:rPr>
              <a:t>HOMO MENTAL</a:t>
            </a:r>
            <a:r>
              <a:rPr lang="ru-RU" dirty="0" smtClean="0"/>
              <a:t> (человек мыслящий). Который и развивает технологии интернет, </a:t>
            </a:r>
            <a:r>
              <a:rPr lang="ru-RU" dirty="0" err="1" smtClean="0"/>
              <a:t>гаджетов</a:t>
            </a:r>
            <a:r>
              <a:rPr lang="ru-RU" dirty="0" smtClean="0"/>
              <a:t> и интерфейсное конвертирование (мультимедийная трансформация языков, видов и форм записей и унификация их инфокоммуникационных протоколов). </a:t>
            </a:r>
          </a:p>
          <a:p>
            <a:endParaRPr lang="ru-RU" dirty="0"/>
          </a:p>
        </p:txBody>
      </p:sp>
      <p:sp>
        <p:nvSpPr>
          <p:cNvPr id="4" name="Прямоугольник 3"/>
          <p:cNvSpPr/>
          <p:nvPr/>
        </p:nvSpPr>
        <p:spPr>
          <a:xfrm>
            <a:off x="2411760" y="6095037"/>
            <a:ext cx="6480720" cy="646331"/>
          </a:xfrm>
          <a:prstGeom prst="rect">
            <a:avLst/>
          </a:prstGeom>
        </p:spPr>
        <p:txBody>
          <a:bodyPr wrap="square">
            <a:spAutoFit/>
          </a:bodyPr>
          <a:lstStyle/>
          <a:p>
            <a:pPr algn="r"/>
            <a:r>
              <a:rPr lang="ru-RU" i="1" dirty="0" smtClean="0"/>
              <a:t>Люси - Ив </a:t>
            </a:r>
            <a:r>
              <a:rPr lang="ru-RU" i="1" dirty="0" err="1" smtClean="0"/>
              <a:t>Коппенс</a:t>
            </a:r>
            <a:r>
              <a:rPr lang="ru-RU" i="1" dirty="0" smtClean="0"/>
              <a:t>: «Человечеству нужно приспосабливаться»</a:t>
            </a:r>
          </a:p>
          <a:p>
            <a:pPr algn="r"/>
            <a:r>
              <a:rPr lang="en-US" i="1" dirty="0" smtClean="0"/>
              <a:t>http://www.psychologies.ru/people/Guest/_article/iv-koppens/</a:t>
            </a:r>
            <a:endParaRPr lang="ru-RU" i="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1052736"/>
            <a:ext cx="8229600" cy="4525963"/>
          </a:xfrm>
        </p:spPr>
        <p:txBody>
          <a:bodyPr>
            <a:normAutofit/>
          </a:bodyPr>
          <a:lstStyle/>
          <a:p>
            <a:pPr algn="just">
              <a:buNone/>
            </a:pPr>
            <a:r>
              <a:rPr lang="ru-RU" sz="2200" dirty="0" smtClean="0"/>
              <a:t>Английский биолог и философ </a:t>
            </a:r>
            <a:r>
              <a:rPr lang="ru-RU" sz="2200" b="1" dirty="0" smtClean="0">
                <a:effectLst>
                  <a:outerShdw blurRad="38100" dist="38100" dir="2700000" algn="tl">
                    <a:srgbClr val="000000">
                      <a:alpha val="43137"/>
                    </a:srgbClr>
                  </a:outerShdw>
                </a:effectLst>
              </a:rPr>
              <a:t>Ричард </a:t>
            </a:r>
            <a:r>
              <a:rPr lang="ru-RU" sz="2200" b="1" dirty="0" err="1" smtClean="0">
                <a:effectLst>
                  <a:outerShdw blurRad="38100" dist="38100" dir="2700000" algn="tl">
                    <a:srgbClr val="000000">
                      <a:alpha val="43137"/>
                    </a:srgbClr>
                  </a:outerShdw>
                </a:effectLst>
              </a:rPr>
              <a:t>Доукинс</a:t>
            </a:r>
            <a:r>
              <a:rPr lang="ru-RU" sz="2200" b="1" dirty="0" smtClean="0">
                <a:effectLst>
                  <a:outerShdw blurRad="38100" dist="38100" dir="2700000" algn="tl">
                    <a:srgbClr val="000000">
                      <a:alpha val="43137"/>
                    </a:srgbClr>
                  </a:outerShdw>
                </a:effectLst>
              </a:rPr>
              <a:t> </a:t>
            </a:r>
            <a:r>
              <a:rPr lang="ru-RU" sz="2200" dirty="0" smtClean="0"/>
              <a:t>предложил идею «самостей» ("</a:t>
            </a:r>
            <a:r>
              <a:rPr lang="ru-RU" sz="2200" dirty="0" err="1" smtClean="0"/>
              <a:t>memes</a:t>
            </a:r>
            <a:r>
              <a:rPr lang="ru-RU" sz="2200" dirty="0" smtClean="0"/>
              <a:t>") – самовоспроизводящихся информационных структур, которые размножаются в экосистемах ума, – говоря, что они подобны формам жизни (лозунги, лейблы, товарные знаки). Они и есть формы жизни во всех отношениях, за исключением отсутствия у них </a:t>
            </a:r>
            <a:r>
              <a:rPr lang="ru-RU" sz="2200" b="1" dirty="0" smtClean="0"/>
              <a:t>углеродной основы</a:t>
            </a:r>
            <a:r>
              <a:rPr lang="ru-RU" sz="2200" dirty="0" smtClean="0"/>
              <a:t>. Они самовоспроизводятся, взаимодействуют с окружением и приспосабливаются к нему, </a:t>
            </a:r>
            <a:r>
              <a:rPr lang="ru-RU" sz="2200" dirty="0" err="1" smtClean="0"/>
              <a:t>мутируют</a:t>
            </a:r>
            <a:r>
              <a:rPr lang="ru-RU" sz="2200" dirty="0" smtClean="0"/>
              <a:t> и выживают. Подобно любой другой форме жизни, они эволюционируют, заполняя ниши в своих экосистемах, каковыми являются в данном случае окружающие их системы верований и культуры…</a:t>
            </a:r>
            <a:endParaRPr lang="en-US" sz="2200" dirty="0" smtClean="0"/>
          </a:p>
          <a:p>
            <a:pPr algn="just">
              <a:buNone/>
            </a:pPr>
            <a:r>
              <a:rPr lang="ru-RU" sz="2200" dirty="0" smtClean="0"/>
              <a:t>Например, ГМО – </a:t>
            </a:r>
            <a:r>
              <a:rPr lang="ru-RU" sz="2200" dirty="0" err="1" smtClean="0"/>
              <a:t>генно-модифицированные</a:t>
            </a:r>
            <a:r>
              <a:rPr lang="ru-RU" sz="2200" dirty="0" smtClean="0"/>
              <a:t> организмы.</a:t>
            </a:r>
            <a:endParaRPr lang="en-US" sz="2200" dirty="0" smtClean="0"/>
          </a:p>
          <a:p>
            <a:pPr algn="just">
              <a:buNone/>
            </a:pPr>
            <a:endParaRPr lang="en-US" sz="2200" dirty="0" smtClean="0"/>
          </a:p>
          <a:p>
            <a:pPr algn="just">
              <a:buNone/>
            </a:pPr>
            <a:endParaRPr lang="ru-RU" sz="22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effectLst>
                  <a:outerShdw blurRad="38100" dist="38100" dir="2700000" algn="tl">
                    <a:srgbClr val="000000">
                      <a:alpha val="43137"/>
                    </a:srgbClr>
                  </a:outerShdw>
                </a:effectLst>
              </a:rPr>
              <a:t>БИОЛОГИЧЕСКАЯ ПАМЯТЬ</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p:txBody>
          <a:bodyPr>
            <a:normAutofit fontScale="92500" lnSpcReduction="10000"/>
          </a:bodyPr>
          <a:lstStyle/>
          <a:p>
            <a:pPr algn="just"/>
            <a:r>
              <a:rPr lang="ru-RU" dirty="0" smtClean="0"/>
              <a:t>МОЗГ ЭЙНШТЕЙНА более извилист, чем обычный, плотность упаковки определяет память, синхронизацию времени и пространства.</a:t>
            </a:r>
          </a:p>
          <a:p>
            <a:pPr algn="just"/>
            <a:r>
              <a:rPr lang="ru-RU" dirty="0" smtClean="0"/>
              <a:t>Общие умственные способности зависят от СЕТИ ВНУТРИ МОЗГА, ЭТО СВЯЗЬ СЕРОГО ВЕЩЕСТВА, ИЛИ КЛЕТОК МОЗГА, С БЕЛЫМ ВЕЩЕСТВОМ, ИЛИ СОЕДИНИТЕЛЬНЫМИ ВОЛОКНАМИ МЕЖДУ нейронами.</a:t>
            </a:r>
          </a:p>
          <a:p>
            <a:pPr algn="r">
              <a:buNone/>
            </a:pPr>
            <a:r>
              <a:rPr lang="ru-RU" sz="2200" i="1" dirty="0" smtClean="0"/>
              <a:t>Ян </a:t>
            </a:r>
            <a:r>
              <a:rPr lang="ru-RU" sz="2200" i="1" dirty="0" err="1" smtClean="0"/>
              <a:t>Глашер</a:t>
            </a:r>
            <a:endParaRPr lang="ru-RU" sz="2200" i="1"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476672"/>
            <a:ext cx="8229600" cy="4525963"/>
          </a:xfrm>
        </p:spPr>
        <p:txBody>
          <a:bodyPr>
            <a:normAutofit fontScale="92500"/>
          </a:bodyPr>
          <a:lstStyle/>
          <a:p>
            <a:pPr algn="just">
              <a:buNone/>
            </a:pPr>
            <a:r>
              <a:rPr lang="ru-RU" sz="2400" dirty="0" smtClean="0"/>
              <a:t>В различных стадиях, в различные эпохи прогресса человеческой мысли люди постепенно открывали существование </a:t>
            </a:r>
            <a:r>
              <a:rPr lang="ru-RU" sz="2400" b="1" dirty="0" smtClean="0">
                <a:effectLst>
                  <a:outerShdw blurRad="38100" dist="38100" dir="2700000" algn="tl">
                    <a:srgbClr val="000000">
                      <a:alpha val="43137"/>
                    </a:srgbClr>
                  </a:outerShdw>
                </a:effectLst>
              </a:rPr>
              <a:t>МЕНТАЛИЗМА (силы мысли) </a:t>
            </a:r>
            <a:r>
              <a:rPr lang="ru-RU" sz="2400" dirty="0" smtClean="0"/>
              <a:t>этого закона мышления, но до сих пор человек не может его вполне постичь…</a:t>
            </a:r>
          </a:p>
          <a:p>
            <a:pPr algn="just">
              <a:buNone/>
            </a:pPr>
            <a:r>
              <a:rPr lang="ru-RU" sz="2400" dirty="0" smtClean="0"/>
              <a:t>Текли тысячелетия, в продолжение которых «род людской» шаг за шагом открывал некоторые тайны природы, при каждом новом открытии думая, что уже вполне обладает истиной. Создались одна за другой науки: </a:t>
            </a:r>
            <a:r>
              <a:rPr lang="ru-RU" sz="2400" i="1" dirty="0" smtClean="0"/>
              <a:t>месмеризм</a:t>
            </a:r>
            <a:r>
              <a:rPr lang="ru-RU" sz="2400" dirty="0" smtClean="0"/>
              <a:t>, </a:t>
            </a:r>
            <a:r>
              <a:rPr lang="ru-RU" sz="2400" i="1" dirty="0" smtClean="0"/>
              <a:t>гипнотизм</a:t>
            </a:r>
            <a:r>
              <a:rPr lang="ru-RU" sz="2400" dirty="0" smtClean="0"/>
              <a:t>, </a:t>
            </a:r>
            <a:r>
              <a:rPr lang="ru-RU" sz="2400" i="1" dirty="0" smtClean="0"/>
              <a:t>личный магнетизм</a:t>
            </a:r>
            <a:r>
              <a:rPr lang="ru-RU" sz="2400" dirty="0" smtClean="0"/>
              <a:t>, </a:t>
            </a:r>
            <a:r>
              <a:rPr lang="ru-RU" sz="2400" i="1" dirty="0" smtClean="0"/>
              <a:t>спиритуализм</a:t>
            </a:r>
            <a:r>
              <a:rPr lang="ru-RU" sz="2400" dirty="0" smtClean="0"/>
              <a:t>, </a:t>
            </a:r>
            <a:r>
              <a:rPr lang="ru-RU" sz="2400" i="1" dirty="0" smtClean="0"/>
              <a:t>ясновидение</a:t>
            </a:r>
            <a:r>
              <a:rPr lang="ru-RU" sz="2400" dirty="0" smtClean="0"/>
              <a:t>, </a:t>
            </a:r>
            <a:r>
              <a:rPr lang="ru-RU" sz="2400" dirty="0" err="1" smtClean="0"/>
              <a:t>яснослышание</a:t>
            </a:r>
            <a:r>
              <a:rPr lang="ru-RU" sz="2400" dirty="0" smtClean="0"/>
              <a:t>, </a:t>
            </a:r>
            <a:r>
              <a:rPr lang="ru-RU" sz="2400" i="1" dirty="0" smtClean="0"/>
              <a:t>телепатия</a:t>
            </a:r>
            <a:r>
              <a:rPr lang="ru-RU" sz="2400" dirty="0" smtClean="0"/>
              <a:t> и т.п., и люди были уверены, что каждая из этих наук вполне самостоятельна. В этом скрывалось большое заблуждение, так как основанием всех этих наук служит </a:t>
            </a:r>
            <a:r>
              <a:rPr lang="ru-RU" sz="2400" b="1" dirty="0" smtClean="0">
                <a:effectLst>
                  <a:outerShdw blurRad="38100" dist="38100" dir="2700000" algn="tl">
                    <a:srgbClr val="000000">
                      <a:alpha val="43137"/>
                    </a:srgbClr>
                  </a:outerShdw>
                </a:effectLst>
              </a:rPr>
              <a:t>МЕНТАЛИЗМ</a:t>
            </a:r>
            <a:r>
              <a:rPr lang="ru-RU" sz="2400" dirty="0" smtClean="0"/>
              <a:t>. И поэтому все они между собою тесно связаны. </a:t>
            </a:r>
            <a:endParaRPr lang="ru-RU"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subTitle" idx="1"/>
          </p:nvPr>
        </p:nvSpPr>
        <p:spPr>
          <a:xfrm>
            <a:off x="762000" y="457200"/>
            <a:ext cx="7924800" cy="5943600"/>
          </a:xfrm>
        </p:spPr>
        <p:txBody>
          <a:bodyPr/>
          <a:lstStyle/>
          <a:p>
            <a:endParaRPr lang="ru-RU" smtClean="0"/>
          </a:p>
          <a:p>
            <a:endParaRPr lang="ru-RU" smtClean="0"/>
          </a:p>
          <a:p>
            <a:endParaRPr lang="ru-RU" smtClean="0"/>
          </a:p>
          <a:p>
            <a:endParaRPr lang="ru-RU" smtClean="0"/>
          </a:p>
          <a:p>
            <a:endParaRPr lang="ru-RU" smtClean="0"/>
          </a:p>
          <a:p>
            <a:endParaRPr lang="ru-RU" smtClean="0"/>
          </a:p>
          <a:p>
            <a:endParaRPr lang="ru-RU" smtClean="0"/>
          </a:p>
          <a:p>
            <a:endParaRPr lang="ru-RU" smtClean="0"/>
          </a:p>
          <a:p>
            <a:endParaRPr lang="ru-RU" smtClean="0"/>
          </a:p>
          <a:p>
            <a:endParaRPr lang="ru-RU" smtClean="0"/>
          </a:p>
        </p:txBody>
      </p:sp>
      <p:pic>
        <p:nvPicPr>
          <p:cNvPr id="28675" name="Picture 5"/>
          <p:cNvPicPr>
            <a:picLocks noChangeAspect="1" noChangeArrowheads="1"/>
          </p:cNvPicPr>
          <p:nvPr/>
        </p:nvPicPr>
        <p:blipFill>
          <a:blip r:embed="rId2" cstate="print"/>
          <a:srcRect/>
          <a:stretch>
            <a:fillRect/>
          </a:stretch>
        </p:blipFill>
        <p:spPr bwMode="auto">
          <a:xfrm>
            <a:off x="1431925" y="457200"/>
            <a:ext cx="6280150" cy="4214813"/>
          </a:xfrm>
          <a:prstGeom prst="rect">
            <a:avLst/>
          </a:prstGeom>
          <a:noFill/>
          <a:ln w="9525">
            <a:noFill/>
            <a:miter lim="800000"/>
            <a:headEnd/>
            <a:tailEnd/>
          </a:ln>
        </p:spPr>
      </p:pic>
      <p:sp>
        <p:nvSpPr>
          <p:cNvPr id="28676" name="Text Box 6"/>
          <p:cNvSpPr txBox="1">
            <a:spLocks noChangeArrowheads="1"/>
          </p:cNvSpPr>
          <p:nvPr/>
        </p:nvSpPr>
        <p:spPr bwMode="auto">
          <a:xfrm>
            <a:off x="1524000" y="4953000"/>
            <a:ext cx="6400800" cy="457200"/>
          </a:xfrm>
          <a:prstGeom prst="rect">
            <a:avLst/>
          </a:prstGeom>
          <a:noFill/>
          <a:ln w="9525">
            <a:noFill/>
            <a:miter lim="800000"/>
            <a:headEnd/>
            <a:tailEnd/>
          </a:ln>
        </p:spPr>
        <p:txBody>
          <a:bodyPr>
            <a:spAutoFit/>
          </a:bodyPr>
          <a:lstStyle/>
          <a:p>
            <a:pPr>
              <a:spcBef>
                <a:spcPct val="50000"/>
              </a:spcBef>
            </a:pPr>
            <a:endParaRPr lang="ru-RU">
              <a:latin typeface="Calibri" pitchFamily="34" charset="0"/>
            </a:endParaRPr>
          </a:p>
        </p:txBody>
      </p:sp>
      <p:sp>
        <p:nvSpPr>
          <p:cNvPr id="5126" name="Text Box 8"/>
          <p:cNvSpPr txBox="1">
            <a:spLocks noChangeArrowheads="1"/>
          </p:cNvSpPr>
          <p:nvPr/>
        </p:nvSpPr>
        <p:spPr bwMode="auto">
          <a:xfrm>
            <a:off x="1371600" y="4800600"/>
            <a:ext cx="6629400" cy="1446213"/>
          </a:xfrm>
          <a:prstGeom prst="rect">
            <a:avLst/>
          </a:prstGeom>
          <a:noFill/>
          <a:ln w="9525">
            <a:noFill/>
            <a:miter lim="800000"/>
            <a:headEnd/>
            <a:tailEnd/>
          </a:ln>
        </p:spPr>
        <p:txBody>
          <a:bodyPr>
            <a:spAutoFit/>
          </a:bodyPr>
          <a:lstStyle/>
          <a:p>
            <a:pPr algn="just">
              <a:spcBef>
                <a:spcPct val="50000"/>
              </a:spcBef>
              <a:defRPr/>
            </a:pPr>
            <a:r>
              <a:rPr lang="ru-RU" sz="2200" dirty="0">
                <a:latin typeface="+mn-lt"/>
              </a:rPr>
              <a:t>Картина греческого художника Георг Андреаса “Директивное знание” 1983 г. обладает таким же семантико-смысловым воздействием на зрителя как и социальный трактат “1984” Дж.Оруэлла.</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20"/>
          <p:cNvPicPr>
            <a:picLocks noChangeAspect="1" noChangeArrowheads="1"/>
          </p:cNvPicPr>
          <p:nvPr/>
        </p:nvPicPr>
        <p:blipFill>
          <a:blip r:embed="rId2" cstate="print"/>
          <a:srcRect/>
          <a:stretch>
            <a:fillRect/>
          </a:stretch>
        </p:blipFill>
        <p:spPr bwMode="auto">
          <a:xfrm>
            <a:off x="1122363" y="1317625"/>
            <a:ext cx="3089275" cy="2320925"/>
          </a:xfrm>
          <a:prstGeom prst="rect">
            <a:avLst/>
          </a:prstGeom>
          <a:noFill/>
          <a:ln w="9525">
            <a:noFill/>
            <a:miter lim="800000"/>
            <a:headEnd/>
            <a:tailEnd/>
          </a:ln>
        </p:spPr>
      </p:pic>
      <p:sp>
        <p:nvSpPr>
          <p:cNvPr id="18435" name="Rectangle 3"/>
          <p:cNvSpPr>
            <a:spLocks noChangeArrowheads="1"/>
          </p:cNvSpPr>
          <p:nvPr/>
        </p:nvSpPr>
        <p:spPr bwMode="auto">
          <a:xfrm>
            <a:off x="1116013" y="3644900"/>
            <a:ext cx="1754187" cy="461963"/>
          </a:xfrm>
          <a:prstGeom prst="rect">
            <a:avLst/>
          </a:prstGeom>
          <a:noFill/>
          <a:ln w="9525">
            <a:noFill/>
            <a:miter lim="800000"/>
            <a:headEnd/>
            <a:tailEnd/>
          </a:ln>
        </p:spPr>
        <p:txBody>
          <a:bodyPr wrap="none" anchor="ctr">
            <a:spAutoFit/>
          </a:bodyPr>
          <a:lstStyle/>
          <a:p>
            <a:pPr eaLnBrk="0" hangingPunct="0">
              <a:defRPr/>
            </a:pPr>
            <a:r>
              <a:rPr lang="ru-RU" sz="2400" dirty="0">
                <a:latin typeface="+mn-lt"/>
                <a:cs typeface="Times New Roman" pitchFamily="18" charset="0"/>
              </a:rPr>
              <a:t>Водоросли</a:t>
            </a:r>
            <a:endParaRPr lang="ru-RU" sz="2400" dirty="0">
              <a:latin typeface="+mn-lt"/>
            </a:endParaRPr>
          </a:p>
        </p:txBody>
      </p:sp>
      <p:pic>
        <p:nvPicPr>
          <p:cNvPr id="30724" name="Picture 4" descr="7"/>
          <p:cNvPicPr>
            <a:picLocks noChangeAspect="1" noChangeArrowheads="1"/>
          </p:cNvPicPr>
          <p:nvPr/>
        </p:nvPicPr>
        <p:blipFill>
          <a:blip r:embed="rId3" cstate="print"/>
          <a:srcRect/>
          <a:stretch>
            <a:fillRect/>
          </a:stretch>
        </p:blipFill>
        <p:spPr bwMode="auto">
          <a:xfrm>
            <a:off x="4932363" y="1250950"/>
            <a:ext cx="3146425" cy="2368550"/>
          </a:xfrm>
          <a:prstGeom prst="rect">
            <a:avLst/>
          </a:prstGeom>
          <a:noFill/>
          <a:ln w="9525">
            <a:noFill/>
            <a:miter lim="800000"/>
            <a:headEnd/>
            <a:tailEnd/>
          </a:ln>
        </p:spPr>
      </p:pic>
      <p:sp>
        <p:nvSpPr>
          <p:cNvPr id="18437" name="Rectangle 5"/>
          <p:cNvSpPr>
            <a:spLocks noChangeArrowheads="1"/>
          </p:cNvSpPr>
          <p:nvPr/>
        </p:nvSpPr>
        <p:spPr bwMode="auto">
          <a:xfrm>
            <a:off x="7092950" y="3644900"/>
            <a:ext cx="1095375" cy="461963"/>
          </a:xfrm>
          <a:prstGeom prst="rect">
            <a:avLst/>
          </a:prstGeom>
          <a:noFill/>
          <a:ln w="9525">
            <a:noFill/>
            <a:miter lim="800000"/>
            <a:headEnd/>
            <a:tailEnd/>
          </a:ln>
        </p:spPr>
        <p:txBody>
          <a:bodyPr wrap="none" anchor="ctr">
            <a:spAutoFit/>
          </a:bodyPr>
          <a:lstStyle/>
          <a:p>
            <a:pPr eaLnBrk="0" hangingPunct="0">
              <a:defRPr/>
            </a:pPr>
            <a:r>
              <a:rPr lang="ru-RU" sz="2400" dirty="0">
                <a:latin typeface="+mn-lt"/>
                <a:cs typeface="Times New Roman" pitchFamily="18" charset="0"/>
              </a:rPr>
              <a:t>Цветы</a:t>
            </a:r>
          </a:p>
        </p:txBody>
      </p:sp>
      <p:pic>
        <p:nvPicPr>
          <p:cNvPr id="30726" name="Picture 6" descr="Batmen"/>
          <p:cNvPicPr>
            <a:picLocks noChangeAspect="1" noChangeArrowheads="1"/>
          </p:cNvPicPr>
          <p:nvPr/>
        </p:nvPicPr>
        <p:blipFill>
          <a:blip r:embed="rId4" cstate="print"/>
          <a:srcRect/>
          <a:stretch>
            <a:fillRect/>
          </a:stretch>
        </p:blipFill>
        <p:spPr bwMode="auto">
          <a:xfrm>
            <a:off x="3135313" y="3933825"/>
            <a:ext cx="3092450" cy="2314575"/>
          </a:xfrm>
          <a:prstGeom prst="rect">
            <a:avLst/>
          </a:prstGeom>
          <a:noFill/>
          <a:ln w="9525">
            <a:noFill/>
            <a:miter lim="800000"/>
            <a:headEnd/>
            <a:tailEnd/>
          </a:ln>
        </p:spPr>
      </p:pic>
      <p:sp>
        <p:nvSpPr>
          <p:cNvPr id="18439" name="Rectangle 7"/>
          <p:cNvSpPr>
            <a:spLocks noChangeArrowheads="1"/>
          </p:cNvSpPr>
          <p:nvPr/>
        </p:nvSpPr>
        <p:spPr bwMode="auto">
          <a:xfrm>
            <a:off x="4140200" y="6165850"/>
            <a:ext cx="1230313" cy="461963"/>
          </a:xfrm>
          <a:prstGeom prst="rect">
            <a:avLst/>
          </a:prstGeom>
          <a:noFill/>
          <a:ln w="9525">
            <a:noFill/>
            <a:miter lim="800000"/>
            <a:headEnd/>
            <a:tailEnd/>
          </a:ln>
        </p:spPr>
        <p:txBody>
          <a:bodyPr wrap="none" anchor="ctr">
            <a:spAutoFit/>
          </a:bodyPr>
          <a:lstStyle/>
          <a:p>
            <a:pPr eaLnBrk="0" hangingPunct="0">
              <a:defRPr/>
            </a:pPr>
            <a:r>
              <a:rPr lang="ru-RU" sz="2400" dirty="0" err="1">
                <a:latin typeface="+mn-lt"/>
                <a:cs typeface="Times New Roman" pitchFamily="18" charset="0"/>
              </a:rPr>
              <a:t>Бэтмен</a:t>
            </a:r>
            <a:endParaRPr lang="ru-RU" sz="2400" dirty="0">
              <a:latin typeface="+mn-lt"/>
              <a:cs typeface="Times New Roman" pitchFamily="18" charset="0"/>
            </a:endParaRPr>
          </a:p>
        </p:txBody>
      </p:sp>
      <p:sp>
        <p:nvSpPr>
          <p:cNvPr id="15368" name="Rectangle 8"/>
          <p:cNvSpPr>
            <a:spLocks noChangeArrowheads="1"/>
          </p:cNvSpPr>
          <p:nvPr/>
        </p:nvSpPr>
        <p:spPr bwMode="auto">
          <a:xfrm>
            <a:off x="357188" y="106363"/>
            <a:ext cx="8429625" cy="1446212"/>
          </a:xfrm>
          <a:prstGeom prst="rect">
            <a:avLst/>
          </a:prstGeom>
          <a:noFill/>
          <a:ln w="9525">
            <a:noFill/>
            <a:miter lim="800000"/>
            <a:headEnd/>
            <a:tailEnd/>
          </a:ln>
        </p:spPr>
        <p:txBody>
          <a:bodyPr anchor="ctr">
            <a:spAutoFit/>
          </a:bodyPr>
          <a:lstStyle/>
          <a:p>
            <a:pPr algn="ctr" eaLnBrk="0" hangingPunct="0">
              <a:defRPr/>
            </a:pPr>
            <a:r>
              <a:rPr lang="ru-RU" sz="3200" b="1" dirty="0">
                <a:effectLst>
                  <a:outerShdw blurRad="38100" dist="38100" dir="2700000" algn="tl">
                    <a:srgbClr val="000000">
                      <a:alpha val="43137"/>
                    </a:srgbClr>
                  </a:outerShdw>
                </a:effectLst>
                <a:latin typeface="+mn-lt"/>
              </a:rPr>
              <a:t>ПРИРОДНЫЕ, МАТЕМАТИЧЕСКИЕ И </a:t>
            </a:r>
          </a:p>
          <a:p>
            <a:pPr algn="ctr" eaLnBrk="0" hangingPunct="0">
              <a:defRPr/>
            </a:pPr>
            <a:r>
              <a:rPr lang="ru-RU" sz="3200" b="1" dirty="0">
                <a:effectLst>
                  <a:outerShdw blurRad="38100" dist="38100" dir="2700000" algn="tl">
                    <a:srgbClr val="000000">
                      <a:alpha val="43137"/>
                    </a:srgbClr>
                  </a:outerShdw>
                </a:effectLst>
                <a:latin typeface="+mn-lt"/>
              </a:rPr>
              <a:t>ХУДОЖЕСТВЕННЫЕ ИНТУИТЫ</a:t>
            </a:r>
          </a:p>
          <a:p>
            <a:pPr algn="ctr" eaLnBrk="0" hangingPunct="0">
              <a:defRPr/>
            </a:pPr>
            <a:endParaRPr lang="ru-RU" sz="2400" dirty="0">
              <a:latin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14"/>
          <p:cNvPicPr>
            <a:picLocks noChangeAspect="1" noChangeArrowheads="1"/>
          </p:cNvPicPr>
          <p:nvPr/>
        </p:nvPicPr>
        <p:blipFill>
          <a:blip r:embed="rId2" cstate="print"/>
          <a:srcRect/>
          <a:stretch>
            <a:fillRect/>
          </a:stretch>
        </p:blipFill>
        <p:spPr bwMode="auto">
          <a:xfrm>
            <a:off x="431800" y="260350"/>
            <a:ext cx="4211638" cy="2632075"/>
          </a:xfrm>
          <a:prstGeom prst="rect">
            <a:avLst/>
          </a:prstGeom>
          <a:noFill/>
          <a:ln w="9525">
            <a:noFill/>
            <a:miter lim="800000"/>
            <a:headEnd/>
            <a:tailEnd/>
          </a:ln>
        </p:spPr>
      </p:pic>
      <p:sp>
        <p:nvSpPr>
          <p:cNvPr id="19461" name="Rectangle 5"/>
          <p:cNvSpPr>
            <a:spLocks noChangeArrowheads="1"/>
          </p:cNvSpPr>
          <p:nvPr/>
        </p:nvSpPr>
        <p:spPr bwMode="auto">
          <a:xfrm>
            <a:off x="358775" y="2900363"/>
            <a:ext cx="3627438" cy="461962"/>
          </a:xfrm>
          <a:prstGeom prst="rect">
            <a:avLst/>
          </a:prstGeom>
          <a:noFill/>
          <a:ln w="9525">
            <a:noFill/>
            <a:miter lim="800000"/>
            <a:headEnd/>
            <a:tailEnd/>
          </a:ln>
        </p:spPr>
        <p:txBody>
          <a:bodyPr wrap="none" anchor="ctr">
            <a:spAutoFit/>
          </a:bodyPr>
          <a:lstStyle/>
          <a:p>
            <a:pPr eaLnBrk="0" hangingPunct="0">
              <a:defRPr/>
            </a:pPr>
            <a:r>
              <a:rPr lang="ru-RU" sz="2400" dirty="0">
                <a:latin typeface="+mn-lt"/>
                <a:cs typeface="Times New Roman" pitchFamily="18" charset="0"/>
              </a:rPr>
              <a:t>Электромагнитное поле</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88640"/>
            <a:ext cx="7772400" cy="1143000"/>
          </a:xfrm>
        </p:spPr>
        <p:txBody>
          <a:bodyPr/>
          <a:lstStyle/>
          <a:p>
            <a:pPr>
              <a:defRPr/>
            </a:pPr>
            <a:r>
              <a:rPr lang="ru-RU" sz="3600" b="1" kern="1200" dirty="0" smtClean="0">
                <a:solidFill>
                  <a:schemeClr val="tx1"/>
                </a:solidFill>
                <a:effectLst>
                  <a:outerShdw blurRad="38100" dist="38100" dir="2700000" algn="tl">
                    <a:srgbClr val="000000">
                      <a:alpha val="43137"/>
                    </a:srgbClr>
                  </a:outerShdw>
                </a:effectLst>
                <a:latin typeface="+mn-lt"/>
                <a:ea typeface="+mn-ea"/>
                <a:cs typeface="+mn-cs"/>
              </a:rPr>
              <a:t>БИОЛОГИЧЕСКИЕ ОБЪЕКТЫ</a:t>
            </a:r>
            <a:endParaRPr lang="ru-RU" sz="3600" b="1" kern="1200" dirty="0">
              <a:solidFill>
                <a:schemeClr val="tx1"/>
              </a:solidFill>
              <a:effectLst>
                <a:outerShdw blurRad="38100" dist="38100" dir="2700000" algn="tl">
                  <a:srgbClr val="000000">
                    <a:alpha val="43137"/>
                  </a:srgbClr>
                </a:outerShdw>
              </a:effectLst>
              <a:latin typeface="+mn-lt"/>
              <a:ea typeface="+mn-ea"/>
              <a:cs typeface="+mn-cs"/>
            </a:endParaRPr>
          </a:p>
        </p:txBody>
      </p:sp>
      <p:pic>
        <p:nvPicPr>
          <p:cNvPr id="5" name="Рисунок 4" descr="Структура миоглобина, полученная Перутцем и Кендрю. Фото Medical Research Council Laboratory of Molecular Biology"/>
          <p:cNvPicPr/>
          <p:nvPr/>
        </p:nvPicPr>
        <p:blipFill>
          <a:blip r:embed="rId2" cstate="print"/>
          <a:srcRect/>
          <a:stretch>
            <a:fillRect/>
          </a:stretch>
        </p:blipFill>
        <p:spPr bwMode="auto">
          <a:xfrm>
            <a:off x="611560" y="4149080"/>
            <a:ext cx="2943225" cy="2213485"/>
          </a:xfrm>
          <a:prstGeom prst="rect">
            <a:avLst/>
          </a:prstGeom>
          <a:noFill/>
          <a:ln w="9525">
            <a:noFill/>
            <a:miter lim="800000"/>
            <a:headEnd/>
            <a:tailEnd/>
          </a:ln>
        </p:spPr>
      </p:pic>
      <p:pic>
        <p:nvPicPr>
          <p:cNvPr id="6" name="Рисунок 5" descr="http://upload.wikimedia.org/wikipedia/commons/d/d7/Hypothalamus_image.png?uselang=ru"/>
          <p:cNvPicPr/>
          <p:nvPr/>
        </p:nvPicPr>
        <p:blipFill>
          <a:blip r:embed="rId3" cstate="print"/>
          <a:srcRect l="55639" t="9859" r="5285" b="8169"/>
          <a:stretch>
            <a:fillRect/>
          </a:stretch>
        </p:blipFill>
        <p:spPr bwMode="auto">
          <a:xfrm>
            <a:off x="539552" y="1412776"/>
            <a:ext cx="1944216" cy="2343766"/>
          </a:xfrm>
          <a:prstGeom prst="rect">
            <a:avLst/>
          </a:prstGeom>
          <a:noFill/>
          <a:ln w="9525">
            <a:noFill/>
            <a:miter lim="800000"/>
            <a:headEnd/>
            <a:tailEnd/>
          </a:ln>
        </p:spPr>
      </p:pic>
      <p:pic>
        <p:nvPicPr>
          <p:cNvPr id="7" name="Рисунок 6" descr="Медицинский музей имени Томаса Мюттера в Филадельфии. Мозг Эйнштейна."/>
          <p:cNvPicPr/>
          <p:nvPr/>
        </p:nvPicPr>
        <p:blipFill>
          <a:blip r:embed="rId4" cstate="print"/>
          <a:srcRect l="56626" t="17500" r="5783" b="7143"/>
          <a:stretch>
            <a:fillRect/>
          </a:stretch>
        </p:blipFill>
        <p:spPr bwMode="auto">
          <a:xfrm>
            <a:off x="3131840" y="1412776"/>
            <a:ext cx="1766001" cy="2376264"/>
          </a:xfrm>
          <a:prstGeom prst="rect">
            <a:avLst/>
          </a:prstGeom>
          <a:noFill/>
          <a:ln w="9525">
            <a:noFill/>
            <a:miter lim="800000"/>
            <a:headEnd/>
            <a:tailEnd/>
          </a:ln>
        </p:spPr>
      </p:pic>
      <p:sp>
        <p:nvSpPr>
          <p:cNvPr id="9" name="TextBox 8"/>
          <p:cNvSpPr txBox="1"/>
          <p:nvPr/>
        </p:nvSpPr>
        <p:spPr>
          <a:xfrm>
            <a:off x="2411760" y="3720412"/>
            <a:ext cx="3456384" cy="338554"/>
          </a:xfrm>
          <a:prstGeom prst="rect">
            <a:avLst/>
          </a:prstGeom>
          <a:noFill/>
        </p:spPr>
        <p:txBody>
          <a:bodyPr wrap="square" rtlCol="0">
            <a:spAutoFit/>
          </a:bodyPr>
          <a:lstStyle/>
          <a:p>
            <a:pPr algn="ctr"/>
            <a:r>
              <a:rPr lang="ru-RU" sz="1600" dirty="0" smtClean="0"/>
              <a:t>мозг Эйнштейна</a:t>
            </a:r>
            <a:endParaRPr lang="ru-RU" sz="1600" dirty="0"/>
          </a:p>
        </p:txBody>
      </p:sp>
      <p:sp>
        <p:nvSpPr>
          <p:cNvPr id="10" name="TextBox 9"/>
          <p:cNvSpPr txBox="1"/>
          <p:nvPr/>
        </p:nvSpPr>
        <p:spPr>
          <a:xfrm>
            <a:off x="0" y="6381328"/>
            <a:ext cx="4032448" cy="338554"/>
          </a:xfrm>
          <a:prstGeom prst="rect">
            <a:avLst/>
          </a:prstGeom>
          <a:noFill/>
        </p:spPr>
        <p:txBody>
          <a:bodyPr wrap="square" rtlCol="0">
            <a:spAutoFit/>
          </a:bodyPr>
          <a:lstStyle/>
          <a:p>
            <a:pPr algn="ctr"/>
            <a:r>
              <a:rPr lang="ru-RU" sz="1600" dirty="0" smtClean="0"/>
              <a:t>Структура миоглобина</a:t>
            </a:r>
            <a:endParaRPr lang="ru-RU" sz="1600" dirty="0"/>
          </a:p>
        </p:txBody>
      </p:sp>
      <p:sp>
        <p:nvSpPr>
          <p:cNvPr id="11" name="TextBox 10"/>
          <p:cNvSpPr txBox="1"/>
          <p:nvPr/>
        </p:nvSpPr>
        <p:spPr>
          <a:xfrm>
            <a:off x="179512" y="3717032"/>
            <a:ext cx="2736304" cy="338554"/>
          </a:xfrm>
          <a:prstGeom prst="rect">
            <a:avLst/>
          </a:prstGeom>
          <a:noFill/>
        </p:spPr>
        <p:txBody>
          <a:bodyPr wrap="square" rtlCol="0">
            <a:spAutoFit/>
          </a:bodyPr>
          <a:lstStyle/>
          <a:p>
            <a:pPr algn="ctr"/>
            <a:r>
              <a:rPr lang="ru-RU" sz="1600" dirty="0" smtClean="0"/>
              <a:t>Гипоталамус</a:t>
            </a:r>
            <a:endParaRPr lang="ru-RU" sz="1600" dirty="0"/>
          </a:p>
        </p:txBody>
      </p:sp>
      <p:pic>
        <p:nvPicPr>
          <p:cNvPr id="60418" name="Рисунок 53" descr="http://filearchive.cnews.ru/img/reviews/2012/04/12/12_intellekt.jpg"/>
          <p:cNvPicPr>
            <a:picLocks noChangeAspect="1" noChangeArrowheads="1"/>
          </p:cNvPicPr>
          <p:nvPr/>
        </p:nvPicPr>
        <p:blipFill>
          <a:blip r:embed="rId5" cstate="print"/>
          <a:srcRect/>
          <a:stretch>
            <a:fillRect/>
          </a:stretch>
        </p:blipFill>
        <p:spPr bwMode="auto">
          <a:xfrm rot="5400000">
            <a:off x="5281215" y="1927697"/>
            <a:ext cx="2238375" cy="1352550"/>
          </a:xfrm>
          <a:prstGeom prst="rect">
            <a:avLst/>
          </a:prstGeom>
          <a:noFill/>
          <a:ln w="9525">
            <a:noFill/>
            <a:miter lim="800000"/>
            <a:headEnd/>
            <a:tailEnd/>
          </a:ln>
        </p:spPr>
      </p:pic>
      <p:sp>
        <p:nvSpPr>
          <p:cNvPr id="12" name="Прямоугольник 11"/>
          <p:cNvSpPr/>
          <p:nvPr/>
        </p:nvSpPr>
        <p:spPr>
          <a:xfrm>
            <a:off x="7092280" y="2780928"/>
            <a:ext cx="1872208" cy="923330"/>
          </a:xfrm>
          <a:prstGeom prst="rect">
            <a:avLst/>
          </a:prstGeom>
        </p:spPr>
        <p:txBody>
          <a:bodyPr wrap="square">
            <a:spAutoFit/>
          </a:bodyPr>
          <a:lstStyle/>
          <a:p>
            <a:pPr algn="ctr"/>
            <a:r>
              <a:rPr lang="ru-RU" dirty="0" smtClean="0"/>
              <a:t>Участки мозга,</a:t>
            </a:r>
            <a:endParaRPr lang="en-US" dirty="0" smtClean="0"/>
          </a:p>
          <a:p>
            <a:pPr algn="ctr"/>
            <a:r>
              <a:rPr lang="ru-RU" dirty="0" smtClean="0"/>
              <a:t>отвечающие </a:t>
            </a:r>
            <a:endParaRPr lang="en-US" dirty="0" smtClean="0"/>
          </a:p>
          <a:p>
            <a:pPr algn="ctr"/>
            <a:r>
              <a:rPr lang="ru-RU" dirty="0" smtClean="0"/>
              <a:t>за интеллект</a:t>
            </a:r>
            <a:endParaRPr lang="ru-RU" dirty="0"/>
          </a:p>
        </p:txBody>
      </p:sp>
      <p:pic>
        <p:nvPicPr>
          <p:cNvPr id="14" name="Рисунок 13" descr="legkie.jpg"/>
          <p:cNvPicPr>
            <a:picLocks noChangeAspect="1"/>
          </p:cNvPicPr>
          <p:nvPr/>
        </p:nvPicPr>
        <p:blipFill>
          <a:blip r:embed="rId6" cstate="print"/>
          <a:stretch>
            <a:fillRect/>
          </a:stretch>
        </p:blipFill>
        <p:spPr>
          <a:xfrm>
            <a:off x="5220072" y="3861048"/>
            <a:ext cx="2197765" cy="2497460"/>
          </a:xfrm>
          <a:prstGeom prst="rect">
            <a:avLst/>
          </a:prstGeom>
        </p:spPr>
      </p:pic>
      <p:sp>
        <p:nvSpPr>
          <p:cNvPr id="15" name="TextBox 14"/>
          <p:cNvSpPr txBox="1"/>
          <p:nvPr/>
        </p:nvSpPr>
        <p:spPr>
          <a:xfrm>
            <a:off x="4788024" y="6327426"/>
            <a:ext cx="3240360" cy="369332"/>
          </a:xfrm>
          <a:prstGeom prst="rect">
            <a:avLst/>
          </a:prstGeom>
          <a:noFill/>
        </p:spPr>
        <p:txBody>
          <a:bodyPr wrap="square" rtlCol="0">
            <a:spAutoFit/>
          </a:bodyPr>
          <a:lstStyle/>
          <a:p>
            <a:pPr algn="ctr"/>
            <a:r>
              <a:rPr lang="ru-RU" dirty="0" smtClean="0"/>
              <a:t>Легкие</a:t>
            </a:r>
            <a:endParaRPr lang="ru-R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b="1" dirty="0" smtClean="0">
                <a:effectLst>
                  <a:outerShdw blurRad="38100" dist="38100" dir="2700000" algn="tl">
                    <a:srgbClr val="000000">
                      <a:alpha val="43137"/>
                    </a:srgbClr>
                  </a:outerShdw>
                </a:effectLst>
              </a:rPr>
              <a:t>ГИППОКАМП</a:t>
            </a:r>
            <a:endParaRPr lang="ru-RU" sz="4000" b="1" dirty="0">
              <a:effectLst>
                <a:outerShdw blurRad="38100" dist="38100" dir="2700000" algn="tl">
                  <a:srgbClr val="000000">
                    <a:alpha val="43137"/>
                  </a:srgbClr>
                </a:outerShdw>
              </a:effectLst>
            </a:endParaRPr>
          </a:p>
        </p:txBody>
      </p:sp>
      <p:sp>
        <p:nvSpPr>
          <p:cNvPr id="6" name="Прямоугольник 5"/>
          <p:cNvSpPr/>
          <p:nvPr/>
        </p:nvSpPr>
        <p:spPr>
          <a:xfrm>
            <a:off x="899592" y="1988840"/>
            <a:ext cx="7632848" cy="3416320"/>
          </a:xfrm>
          <a:prstGeom prst="rect">
            <a:avLst/>
          </a:prstGeom>
        </p:spPr>
        <p:txBody>
          <a:bodyPr wrap="square">
            <a:spAutoFit/>
          </a:bodyPr>
          <a:lstStyle/>
          <a:p>
            <a:pPr algn="just"/>
            <a:r>
              <a:rPr lang="ru-RU" sz="2400" dirty="0" smtClean="0"/>
              <a:t>ГИППОКАМП активно работает, превращая потребляемую глюкозу в "кирпичики" для мембран новых клеток. Такая связь метаболизма с делением указывает ученым мишень, воздействуя на которую, потенциально возможно стимулировать </a:t>
            </a:r>
            <a:r>
              <a:rPr lang="ru-RU" sz="2400" dirty="0" err="1" smtClean="0"/>
              <a:t>нейрогенез</a:t>
            </a:r>
            <a:r>
              <a:rPr lang="ru-RU" sz="2400" dirty="0" smtClean="0"/>
              <a:t> – силу мысли. </a:t>
            </a:r>
          </a:p>
          <a:p>
            <a:pPr algn="just"/>
            <a:r>
              <a:rPr lang="ru-RU" sz="2400" dirty="0" smtClean="0"/>
              <a:t>Стволовые клетки мозга являются единственным источником новых нейронов в мозге человека  в области </a:t>
            </a:r>
            <a:r>
              <a:rPr lang="ru-RU" sz="2400" dirty="0" err="1" smtClean="0"/>
              <a:t>гиппокампа</a:t>
            </a:r>
            <a:r>
              <a:rPr lang="ru-RU" sz="2400" dirty="0" smtClean="0"/>
              <a:t>. </a:t>
            </a:r>
            <a:endParaRPr lang="ru-RU" sz="2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400" b="1" dirty="0" smtClean="0">
                <a:effectLst>
                  <a:outerShdw blurRad="38100" dist="38100" dir="2700000" algn="tl">
                    <a:srgbClr val="000000">
                      <a:alpha val="43137"/>
                    </a:srgbClr>
                  </a:outerShdw>
                </a:effectLst>
              </a:rPr>
              <a:t>Сила мысли, как и физическая сила мускулов требует тренинга</a:t>
            </a:r>
            <a:endParaRPr lang="ru-RU" sz="3400" b="1" dirty="0">
              <a:effectLst>
                <a:outerShdw blurRad="38100" dist="38100" dir="2700000" algn="tl">
                  <a:srgbClr val="000000">
                    <a:alpha val="43137"/>
                  </a:srgbClr>
                </a:outerShdw>
              </a:effectLst>
            </a:endParaRPr>
          </a:p>
        </p:txBody>
      </p:sp>
      <p:sp>
        <p:nvSpPr>
          <p:cNvPr id="4" name="Прямоугольник 3"/>
          <p:cNvSpPr/>
          <p:nvPr/>
        </p:nvSpPr>
        <p:spPr>
          <a:xfrm>
            <a:off x="971600" y="1484784"/>
            <a:ext cx="7992888" cy="369332"/>
          </a:xfrm>
          <a:prstGeom prst="rect">
            <a:avLst/>
          </a:prstGeom>
        </p:spPr>
        <p:txBody>
          <a:bodyPr wrap="square">
            <a:spAutoFit/>
          </a:bodyPr>
          <a:lstStyle/>
          <a:p>
            <a:r>
              <a:rPr lang="ru-RU" i="1" dirty="0" smtClean="0"/>
              <a:t>КРОССВОРДНАЯ ЕГЭ ПАМЯТЬ НЕ  ДОБАВЛЯЕТ ИНТЕЛЛЕКТА</a:t>
            </a:r>
            <a:endParaRPr lang="ru-RU" i="1" dirty="0"/>
          </a:p>
        </p:txBody>
      </p:sp>
      <p:sp>
        <p:nvSpPr>
          <p:cNvPr id="5" name="Прямоугольник 4"/>
          <p:cNvSpPr/>
          <p:nvPr/>
        </p:nvSpPr>
        <p:spPr>
          <a:xfrm>
            <a:off x="5076056" y="2984753"/>
            <a:ext cx="3888432" cy="3108543"/>
          </a:xfrm>
          <a:prstGeom prst="rect">
            <a:avLst/>
          </a:prstGeom>
        </p:spPr>
        <p:txBody>
          <a:bodyPr wrap="square">
            <a:spAutoFit/>
          </a:bodyPr>
          <a:lstStyle/>
          <a:p>
            <a:pPr algn="just"/>
            <a:r>
              <a:rPr lang="ru-RU" sz="1600" dirty="0" smtClean="0"/>
              <a:t>Каждый раз, когда происходит деление клетки, </a:t>
            </a:r>
            <a:r>
              <a:rPr lang="ru-RU" sz="1600" dirty="0" err="1" smtClean="0"/>
              <a:t>теломера</a:t>
            </a:r>
            <a:r>
              <a:rPr lang="ru-RU" sz="1600" dirty="0" smtClean="0"/>
              <a:t> укорачивается на определенный отрезок; если укорачиваться больше некуда, клетка умирает. </a:t>
            </a:r>
            <a:br>
              <a:rPr lang="ru-RU" sz="1600" dirty="0" smtClean="0"/>
            </a:br>
            <a:r>
              <a:rPr lang="ru-RU" sz="1600" dirty="0" smtClean="0"/>
              <a:t>Вероятность того, что люди старше 60, у которых </a:t>
            </a:r>
            <a:r>
              <a:rPr lang="ru-RU" sz="1600" dirty="0" err="1" smtClean="0"/>
              <a:t>теломеры</a:t>
            </a:r>
            <a:r>
              <a:rPr lang="ru-RU" sz="1600" dirty="0" smtClean="0"/>
              <a:t> короче, умрут в течение ближайших 15 лет, в особенности от заболеваний сердца и пневмонии, в два раза выше, чем у прочих.</a:t>
            </a:r>
          </a:p>
          <a:p>
            <a:pPr algn="just"/>
            <a:endParaRPr lang="ru-RU" sz="1600" dirty="0"/>
          </a:p>
        </p:txBody>
      </p:sp>
      <p:sp>
        <p:nvSpPr>
          <p:cNvPr id="6" name="Прямоугольник 5"/>
          <p:cNvSpPr/>
          <p:nvPr/>
        </p:nvSpPr>
        <p:spPr>
          <a:xfrm>
            <a:off x="395536" y="1844824"/>
            <a:ext cx="8424936" cy="1600438"/>
          </a:xfrm>
          <a:prstGeom prst="rect">
            <a:avLst/>
          </a:prstGeom>
        </p:spPr>
        <p:txBody>
          <a:bodyPr wrap="square">
            <a:spAutoFit/>
          </a:bodyPr>
          <a:lstStyle/>
          <a:p>
            <a:pPr algn="just"/>
            <a:r>
              <a:rPr lang="ru-RU" sz="1600" dirty="0" smtClean="0"/>
              <a:t>При стимуляции мозга активным чтением образуются новые синапсы — участки между нервными клетками и другими возбудимыми и невозбудимыми клетками, отвечающими за доставку информации.</a:t>
            </a:r>
          </a:p>
          <a:p>
            <a:pPr algn="just"/>
            <a:r>
              <a:rPr lang="ru-RU" sz="1600" dirty="0" smtClean="0"/>
              <a:t>Установлено, что интеллектуальное творчество (сила мысли) приводит к меньшей скорости укорачивания </a:t>
            </a:r>
            <a:r>
              <a:rPr lang="ru-RU" sz="1600" dirty="0" err="1" smtClean="0"/>
              <a:t>теломеры</a:t>
            </a:r>
            <a:r>
              <a:rPr lang="ru-RU" sz="1600" dirty="0" smtClean="0"/>
              <a:t>.</a:t>
            </a:r>
          </a:p>
          <a:p>
            <a:pPr algn="just"/>
            <a:endParaRPr lang="ru-RU" dirty="0"/>
          </a:p>
        </p:txBody>
      </p:sp>
      <p:pic>
        <p:nvPicPr>
          <p:cNvPr id="102401" name="Picture 1" descr="C:\2012\СТАТЬЯ-ВВАлександров\11.jpg"/>
          <p:cNvPicPr>
            <a:picLocks noChangeAspect="1" noChangeArrowheads="1"/>
          </p:cNvPicPr>
          <p:nvPr/>
        </p:nvPicPr>
        <p:blipFill>
          <a:blip r:embed="rId2" cstate="print"/>
          <a:srcRect/>
          <a:stretch>
            <a:fillRect/>
          </a:stretch>
        </p:blipFill>
        <p:spPr bwMode="auto">
          <a:xfrm>
            <a:off x="346323" y="3284984"/>
            <a:ext cx="4657725" cy="2228850"/>
          </a:xfrm>
          <a:prstGeom prst="rect">
            <a:avLst/>
          </a:prstGeom>
          <a:noFill/>
        </p:spPr>
      </p:pic>
      <p:sp>
        <p:nvSpPr>
          <p:cNvPr id="9" name="Прямоугольник 8"/>
          <p:cNvSpPr/>
          <p:nvPr/>
        </p:nvSpPr>
        <p:spPr>
          <a:xfrm>
            <a:off x="395536" y="5674022"/>
            <a:ext cx="8496944" cy="923330"/>
          </a:xfrm>
          <a:prstGeom prst="rect">
            <a:avLst/>
          </a:prstGeom>
        </p:spPr>
        <p:txBody>
          <a:bodyPr wrap="square">
            <a:spAutoFit/>
          </a:bodyPr>
          <a:lstStyle/>
          <a:p>
            <a:pPr algn="just"/>
            <a:r>
              <a:rPr lang="ru-RU" dirty="0" smtClean="0"/>
              <a:t>Если выяснится, что длина </a:t>
            </a:r>
            <a:r>
              <a:rPr lang="ru-RU" dirty="0" err="1" smtClean="0"/>
              <a:t>теломеры</a:t>
            </a:r>
            <a:r>
              <a:rPr lang="ru-RU" dirty="0" smtClean="0"/>
              <a:t> с раннего возраста является надежным показателем продолжительности жизни, людям могут отказывать в страховке и они будут больше платить за лечение. (</a:t>
            </a:r>
            <a:r>
              <a:rPr lang="ru-RU" i="1" dirty="0" smtClean="0"/>
              <a:t>Ричард </a:t>
            </a:r>
            <a:r>
              <a:rPr lang="ru-RU" i="1" dirty="0" err="1" smtClean="0"/>
              <a:t>Котон</a:t>
            </a:r>
            <a:r>
              <a:rPr lang="ru-RU" dirty="0" smtClean="0"/>
              <a:t>)</a:t>
            </a:r>
            <a:endParaRPr lang="ru-RU"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295400" y="1465281"/>
            <a:ext cx="6553200" cy="4678363"/>
          </a:xfrm>
          <a:prstGeom prst="rect">
            <a:avLst/>
          </a:prstGeom>
          <a:noFill/>
          <a:ln w="9525">
            <a:noFill/>
            <a:miter lim="800000"/>
            <a:headEnd/>
            <a:tailEnd/>
          </a:ln>
          <a:effectLst/>
        </p:spPr>
      </p:pic>
      <p:sp>
        <p:nvSpPr>
          <p:cNvPr id="2" name="Заголовок 1"/>
          <p:cNvSpPr>
            <a:spLocks noGrp="1"/>
          </p:cNvSpPr>
          <p:nvPr>
            <p:ph type="title"/>
          </p:nvPr>
        </p:nvSpPr>
        <p:spPr/>
        <p:txBody>
          <a:bodyPr>
            <a:noAutofit/>
          </a:bodyPr>
          <a:lstStyle/>
          <a:p>
            <a:r>
              <a:rPr lang="ru-RU" sz="3400" b="1" dirty="0" smtClean="0">
                <a:effectLst>
                  <a:outerShdw blurRad="38100" dist="38100" dir="2700000" algn="tl">
                    <a:srgbClr val="000000">
                      <a:alpha val="43137"/>
                    </a:srgbClr>
                  </a:outerShdw>
                </a:effectLst>
              </a:rPr>
              <a:t>ЭВОЛЮЦИЯ ИНФОРМАЦИИ </a:t>
            </a:r>
            <a:br>
              <a:rPr lang="ru-RU" sz="3400" b="1" dirty="0" smtClean="0">
                <a:effectLst>
                  <a:outerShdw blurRad="38100" dist="38100" dir="2700000" algn="tl">
                    <a:srgbClr val="000000">
                      <a:alpha val="43137"/>
                    </a:srgbClr>
                  </a:outerShdw>
                </a:effectLst>
              </a:rPr>
            </a:br>
            <a:r>
              <a:rPr lang="ru-RU" sz="3400" b="1" dirty="0" smtClean="0">
                <a:effectLst>
                  <a:outerShdw blurRad="38100" dist="38100" dir="2700000" algn="tl">
                    <a:srgbClr val="000000">
                      <a:alpha val="43137"/>
                    </a:srgbClr>
                  </a:outerShdw>
                </a:effectLst>
              </a:rPr>
              <a:t>В ГЕНАХ И В ИНТЕЛЛЕКТЕ </a:t>
            </a:r>
            <a:endParaRPr lang="ru-RU" sz="3400" b="1" dirty="0">
              <a:effectLst>
                <a:outerShdw blurRad="38100" dist="38100" dir="2700000" algn="tl">
                  <a:srgbClr val="000000">
                    <a:alpha val="43137"/>
                  </a:srgbClr>
                </a:outerShdw>
              </a:effectLst>
            </a:endParaRPr>
          </a:p>
        </p:txBody>
      </p:sp>
      <p:sp>
        <p:nvSpPr>
          <p:cNvPr id="4" name="TextBox 3"/>
          <p:cNvSpPr txBox="1"/>
          <p:nvPr/>
        </p:nvSpPr>
        <p:spPr>
          <a:xfrm>
            <a:off x="5500694" y="4572008"/>
            <a:ext cx="1000132" cy="461665"/>
          </a:xfrm>
          <a:prstGeom prst="rect">
            <a:avLst/>
          </a:prstGeom>
          <a:noFill/>
          <a:ln>
            <a:noFill/>
          </a:ln>
        </p:spPr>
        <p:txBody>
          <a:bodyPr wrap="square" rtlCol="0">
            <a:spAutoFit/>
          </a:bodyPr>
          <a:lstStyle/>
          <a:p>
            <a:pPr algn="ctr"/>
            <a:r>
              <a:rPr lang="ru-RU" sz="1200" b="1" dirty="0" smtClean="0">
                <a:latin typeface="Times New Roman" pitchFamily="18" charset="0"/>
                <a:cs typeface="Times New Roman" pitchFamily="18" charset="0"/>
              </a:rPr>
              <a:t>интеллект</a:t>
            </a:r>
            <a:endParaRPr lang="en-US" sz="1200" b="1" dirty="0" smtClean="0">
              <a:latin typeface="Times New Roman" pitchFamily="18" charset="0"/>
              <a:cs typeface="Times New Roman" pitchFamily="18" charset="0"/>
            </a:endParaRPr>
          </a:p>
          <a:p>
            <a:pPr algn="ctr"/>
            <a:r>
              <a:rPr lang="ru-RU" sz="1200" b="1" dirty="0" smtClean="0">
                <a:latin typeface="Times New Roman" pitchFamily="18" charset="0"/>
                <a:cs typeface="Times New Roman" pitchFamily="18" charset="0"/>
              </a:rPr>
              <a:t>мозга</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643602"/>
          </a:xfrm>
        </p:spPr>
        <p:txBody>
          <a:bodyPr>
            <a:normAutofit fontScale="92500" lnSpcReduction="20000"/>
          </a:bodyPr>
          <a:lstStyle/>
          <a:p>
            <a:pPr algn="just">
              <a:buNone/>
            </a:pPr>
            <a:r>
              <a:rPr lang="ru-RU" b="1" dirty="0" smtClean="0"/>
              <a:t>Постулат А.Тойнби</a:t>
            </a:r>
          </a:p>
          <a:p>
            <a:pPr algn="just">
              <a:buNone/>
            </a:pPr>
            <a:r>
              <a:rPr lang="ru-RU" dirty="0" smtClean="0"/>
              <a:t> 	</a:t>
            </a:r>
            <a:r>
              <a:rPr lang="ru-RU" i="1" dirty="0" smtClean="0"/>
              <a:t>«…В истории письменности наблюдается не только соответствие между развитием техники письма и упрощением формы, но и эти две тенденции фактически тождественны друг другу, поскольку вся техническая проблема, которую должно решить письмо как фиксатор, посредник человеческой речи, - это отчетливая репрезентация широчайшей сферы человеческого языка с максимальной экономией визуальных символов, т.е. </a:t>
            </a:r>
            <a:r>
              <a:rPr lang="ru-RU" b="1" i="1" dirty="0" smtClean="0"/>
              <a:t>этерификация – закон прогрессирующего упрощения</a:t>
            </a:r>
            <a:r>
              <a:rPr lang="ru-RU" i="1" dirty="0" smtClean="0"/>
              <a:t>…»</a:t>
            </a:r>
            <a:endParaRPr lang="ru-RU" dirty="0" smtClean="0"/>
          </a:p>
          <a:p>
            <a:endParaRPr lang="ru-RU"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85775" y="2643188"/>
            <a:ext cx="8229600" cy="739775"/>
          </a:xfrm>
        </p:spPr>
        <p:txBody>
          <a:bodyPr/>
          <a:lstStyle/>
          <a:p>
            <a:pPr algn="ctr">
              <a:buFontTx/>
              <a:buNone/>
              <a:defRPr/>
            </a:pPr>
            <a:r>
              <a:rPr lang="ru-RU" sz="4000" b="1" dirty="0" smtClean="0">
                <a:effectLst>
                  <a:outerShdw blurRad="38100" dist="38100" dir="2700000" algn="tl">
                    <a:srgbClr val="000000">
                      <a:alpha val="43137"/>
                    </a:srgbClr>
                  </a:outerShdw>
                </a:effectLst>
              </a:rPr>
              <a:t>БЛАГОДАРЮ ЗА ВНИМАНИЕ!</a:t>
            </a:r>
            <a:endParaRPr lang="ru-RU" sz="4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922</TotalTime>
  <Words>2478</Words>
  <Application>Microsoft Office PowerPoint</Application>
  <PresentationFormat>Экран (4:3)</PresentationFormat>
  <Paragraphs>150</Paragraphs>
  <Slides>39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Тема Office</vt:lpstr>
      <vt:lpstr>ОТ МАШИНЫ ТЬЮРИНГА К САМОВОСПРОИЗВОДЯЩИМСЯ АВТОМАТАМ ГЁТЕ</vt:lpstr>
      <vt:lpstr>Слайд 2</vt:lpstr>
      <vt:lpstr>ИГРА С ПРИРОДОЙ</vt:lpstr>
      <vt:lpstr>МЮРРЕЙ ГЕЛЛ-МАНН</vt:lpstr>
      <vt:lpstr>ВЛОЖЕННОСТЬ</vt:lpstr>
      <vt:lpstr>ИСААК НЬЮТОН</vt:lpstr>
      <vt:lpstr>Слайд 7</vt:lpstr>
      <vt:lpstr>Слайд 8</vt:lpstr>
      <vt:lpstr>Слайд 9</vt:lpstr>
      <vt:lpstr>Слайд 10</vt:lpstr>
      <vt:lpstr>Слайд 11</vt:lpstr>
      <vt:lpstr>А.Н. КОЛМОГОРОВ</vt:lpstr>
      <vt:lpstr>А.Н. КОЛМОГОРОВ</vt:lpstr>
      <vt:lpstr>ИДЕАЛЬНЫЙ БАЙЕСОВСКИЙ НАБЛЮДАТЕЛЬ</vt:lpstr>
      <vt:lpstr>Слайд 15</vt:lpstr>
      <vt:lpstr>ПРОГРАММА – КОДОВАЯ МОДЕЛЬ</vt:lpstr>
      <vt:lpstr>ПРОГРАММА - КОДОВАЯ МОДЕЛЬ</vt:lpstr>
      <vt:lpstr>«НАНОЦВЕТОК»</vt:lpstr>
      <vt:lpstr>Слайд 19</vt:lpstr>
      <vt:lpstr>ЦВЕТЫ ИЗ СПАМА</vt:lpstr>
      <vt:lpstr>Слайд 21</vt:lpstr>
      <vt:lpstr>Слайд 22</vt:lpstr>
      <vt:lpstr>СРЕЗ МОЗГА ПАЦИЕНТА, БОЛЬНОГО ЭПИЛЕПСИЕЙ, И ЕГО 3D-МОДЕЛЬ</vt:lpstr>
      <vt:lpstr>Когнитивная программируемая технология Машина по созданию жизни  </vt:lpstr>
      <vt:lpstr>Слайд 25</vt:lpstr>
      <vt:lpstr>Слайд 26</vt:lpstr>
      <vt:lpstr>АНТРОПОЛОГИЧЕСКИЙ АСПЕКТ МЕНТАЛИЗМА</vt:lpstr>
      <vt:lpstr>Слайд 28</vt:lpstr>
      <vt:lpstr>БИОЛОГИЧЕСКАЯ ПАМЯТЬ</vt:lpstr>
      <vt:lpstr>Слайд 30</vt:lpstr>
      <vt:lpstr>Слайд 31</vt:lpstr>
      <vt:lpstr>Слайд 32</vt:lpstr>
      <vt:lpstr>Слайд 33</vt:lpstr>
      <vt:lpstr>БИОЛОГИЧЕСКИЕ ОБЪЕКТЫ</vt:lpstr>
      <vt:lpstr>ГИППОКАМП</vt:lpstr>
      <vt:lpstr>Сила мысли, как и физическая сила мускулов требует тренинга</vt:lpstr>
      <vt:lpstr>ЭВОЛЮЦИЯ ИНФОРМАЦИИ  В ГЕНАХ И В ИНТЕЛЛЕКТЕ </vt:lpstr>
      <vt:lpstr>Слайд 38</vt:lpstr>
      <vt:lpstr>Слайд 39</vt:lpstr>
    </vt:vector>
  </TitlesOfParts>
  <Company>SIAL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ПРОБЛЕМЫ И ПЕРСПЕКТИВЫ ТЕХНОЛОГИИ КОНВЕРГЕНЦИИ  БИО- ИНФО- НАНО- КОГНИ</dc:title>
  <dc:creator>sial</dc:creator>
  <cp:lastModifiedBy>Viktor</cp:lastModifiedBy>
  <cp:revision>103</cp:revision>
  <dcterms:created xsi:type="dcterms:W3CDTF">2012-01-11T08:11:19Z</dcterms:created>
  <dcterms:modified xsi:type="dcterms:W3CDTF">2014-02-24T13:16:35Z</dcterms:modified>
</cp:coreProperties>
</file>