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9" r:id="rId44"/>
    <p:sldId id="300"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27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3442134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3676251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260907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4343806-1BAB-4A52-9F94-8F6B7A9F9157}" type="datetimeFigureOut">
              <a:rPr lang="ru-RU" smtClean="0"/>
              <a:t>05.04.2014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227085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4343806-1BAB-4A52-9F94-8F6B7A9F9157}" type="datetimeFigureOut">
              <a:rPr lang="ru-RU" smtClean="0"/>
              <a:t>05.04.2014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3574998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4343806-1BAB-4A52-9F94-8F6B7A9F9157}" type="datetimeFigureOut">
              <a:rPr lang="ru-RU" smtClean="0"/>
              <a:t>05.04.2014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1818170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4343806-1BAB-4A52-9F94-8F6B7A9F9157}" type="datetimeFigureOut">
              <a:rPr lang="ru-RU" smtClean="0"/>
              <a:t>05.04.2014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2368296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4343806-1BAB-4A52-9F94-8F6B7A9F9157}" type="datetimeFigureOut">
              <a:rPr lang="ru-RU" smtClean="0"/>
              <a:t>05.04.2014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1434426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4343806-1BAB-4A52-9F94-8F6B7A9F9157}" type="datetimeFigureOut">
              <a:rPr lang="ru-RU" smtClean="0"/>
              <a:t>05.04.2014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127253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1613096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F687D9-87CD-4197-AE82-EE7837FFF8F0}" type="slidenum">
              <a:rPr lang="ru-RU" smtClean="0"/>
              <a:t>‹#›</a:t>
            </a:fld>
            <a:endParaRPr lang="ru-RU"/>
          </a:p>
        </p:txBody>
      </p:sp>
    </p:spTree>
    <p:extLst>
      <p:ext uri="{BB962C8B-B14F-4D97-AF65-F5344CB8AC3E}">
        <p14:creationId xmlns:p14="http://schemas.microsoft.com/office/powerpoint/2010/main" val="4052625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343806-1BAB-4A52-9F94-8F6B7A9F9157}" type="datetimeFigureOut">
              <a:rPr lang="ru-RU" smtClean="0"/>
              <a:t>05.04.2014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F687D9-87CD-4197-AE82-EE7837FFF8F0}" type="slidenum">
              <a:rPr lang="ru-RU" smtClean="0"/>
              <a:t>‹#›</a:t>
            </a:fld>
            <a:endParaRPr lang="ru-RU"/>
          </a:p>
        </p:txBody>
      </p:sp>
    </p:spTree>
    <p:extLst>
      <p:ext uri="{BB962C8B-B14F-4D97-AF65-F5344CB8AC3E}">
        <p14:creationId xmlns:p14="http://schemas.microsoft.com/office/powerpoint/2010/main" val="22790189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upload.wikimedia.org/wikipedia/commons/thumb/4/4c/Complete_neuron_cell_diagram_ru.svg/2000px-Complete_neuron_cell_diagram_ru.svg.png?uselang=ru"/>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0390" y="1449705"/>
            <a:ext cx="5443220" cy="3958590"/>
          </a:xfrm>
          <a:prstGeom prst="rect">
            <a:avLst/>
          </a:prstGeom>
          <a:noFill/>
          <a:ln>
            <a:noFill/>
          </a:ln>
        </p:spPr>
      </p:pic>
    </p:spTree>
    <p:extLst>
      <p:ext uri="{BB962C8B-B14F-4D97-AF65-F5344CB8AC3E}">
        <p14:creationId xmlns:p14="http://schemas.microsoft.com/office/powerpoint/2010/main" val="3811358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671762" y="1921510"/>
            <a:ext cx="3800475" cy="3014980"/>
          </a:xfrm>
          <a:prstGeom prst="rect">
            <a:avLst/>
          </a:prstGeom>
          <a:noFill/>
          <a:ln>
            <a:noFill/>
          </a:ln>
        </p:spPr>
      </p:pic>
    </p:spTree>
    <p:extLst>
      <p:ext uri="{BB962C8B-B14F-4D97-AF65-F5344CB8AC3E}">
        <p14:creationId xmlns:p14="http://schemas.microsoft.com/office/powerpoint/2010/main" val="2813426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25" name="Рисунок 7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4962" y="1628800"/>
            <a:ext cx="5934075" cy="27622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595188" y="5085184"/>
            <a:ext cx="584377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Возбуждение (</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и торможение (</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ганглиозной клетки сетчатки</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Николлс</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Дж., Мартин Р.,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Валлас</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Б., Фукс П., 2003)</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08443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21937" y="4927269"/>
            <a:ext cx="6923112" cy="1977083"/>
          </a:xfrm>
        </p:spPr>
        <p:txBody>
          <a:bodyPr>
            <a:normAutofit fontScale="47500" lnSpcReduction="20000"/>
          </a:bodyPr>
          <a:lstStyle/>
          <a:p>
            <a:r>
              <a:rPr lang="ru-RU" dirty="0"/>
              <a:t>Ионные насосы соответствуют источнику тока </a:t>
            </a:r>
            <a:r>
              <a:rPr lang="en-US" dirty="0"/>
              <a:t>I</a:t>
            </a:r>
            <a:r>
              <a:rPr lang="ru-RU" dirty="0"/>
              <a:t>­</a:t>
            </a:r>
            <a:r>
              <a:rPr lang="en-US" baseline="-25000" dirty="0"/>
              <a:t>p</a:t>
            </a:r>
            <a:r>
              <a:rPr lang="ru-RU" dirty="0"/>
              <a:t>. Внутренний липидный слой клеточной мембраны образует конденсатор с емкостью </a:t>
            </a:r>
            <a:r>
              <a:rPr lang="en-US" dirty="0"/>
              <a:t>C</a:t>
            </a:r>
            <a:r>
              <a:rPr lang="ru-RU" dirty="0"/>
              <a:t>­</a:t>
            </a:r>
            <a:r>
              <a:rPr lang="en-US" baseline="-25000" dirty="0"/>
              <a:t>m</a:t>
            </a:r>
            <a:r>
              <a:rPr lang="ru-RU" dirty="0"/>
              <a:t>. Ионные каналы синаптических рецепторов обеспечивают электрическую проводимость </a:t>
            </a:r>
            <a:r>
              <a:rPr lang="en-US" dirty="0" err="1"/>
              <a:t>g</a:t>
            </a:r>
            <a:r>
              <a:rPr lang="en-US" baseline="-25000" dirty="0" err="1"/>
              <a:t>n</a:t>
            </a:r>
            <a:r>
              <a:rPr lang="ru-RU" dirty="0"/>
              <a:t>, которая зависит от подаваемых сигналов, меняющихся со временем </a:t>
            </a:r>
            <a:r>
              <a:rPr lang="en-US" dirty="0"/>
              <a:t>t</a:t>
            </a:r>
            <a:r>
              <a:rPr lang="ru-RU" dirty="0"/>
              <a:t>, и общей величины мембранного потенциала </a:t>
            </a:r>
            <a:r>
              <a:rPr lang="en-US" dirty="0"/>
              <a:t>V</a:t>
            </a:r>
            <a:r>
              <a:rPr lang="ru-RU" dirty="0"/>
              <a:t>. Ток утечки мембранных пор создает проводник </a:t>
            </a:r>
            <a:r>
              <a:rPr lang="en-US" dirty="0" err="1"/>
              <a:t>g</a:t>
            </a:r>
            <a:r>
              <a:rPr lang="en-US" baseline="-25000" dirty="0" err="1"/>
              <a:t>L</a:t>
            </a:r>
            <a:r>
              <a:rPr lang="ru-RU" dirty="0"/>
              <a:t>. Движение ионов по ионным каналам происходит под действием электрохимических градиентов, которым соответствуют источники напряжения с электродвижущей силой </a:t>
            </a:r>
            <a:r>
              <a:rPr lang="en-US" dirty="0"/>
              <a:t>E</a:t>
            </a:r>
            <a:r>
              <a:rPr lang="en-US" baseline="-25000" dirty="0"/>
              <a:t>n</a:t>
            </a:r>
            <a:r>
              <a:rPr lang="ru-RU" dirty="0"/>
              <a:t> и </a:t>
            </a:r>
            <a:r>
              <a:rPr lang="en-US" dirty="0"/>
              <a:t>E</a:t>
            </a:r>
            <a:r>
              <a:rPr lang="en-US" baseline="-25000" dirty="0"/>
              <a:t>L</a:t>
            </a:r>
            <a:r>
              <a:rPr lang="ru-RU" dirty="0"/>
              <a:t>.</a:t>
            </a:r>
          </a:p>
          <a:p>
            <a:endParaRPr lang="ru-RU"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049" name="Рисунок 727" descr="File:Hodgkin-Huxle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95010"/>
            <a:ext cx="5760640" cy="40977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2253913" y="4589349"/>
            <a:ext cx="46591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Основные компоненты модели Ходжкина — Хаксли</a:t>
            </a:r>
          </a:p>
          <a:p>
            <a:pPr marL="0" marR="0" lvl="0" indent="450850" algn="just"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627527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wiki.witology.com/images/a/a6/Ins2.png"/>
          <p:cNvPicPr/>
          <p:nvPr/>
        </p:nvPicPr>
        <p:blipFill>
          <a:blip r:embed="rId2">
            <a:extLst>
              <a:ext uri="{28A0092B-C50C-407E-A947-70E740481C1C}">
                <a14:useLocalDpi xmlns:a14="http://schemas.microsoft.com/office/drawing/2010/main" val="0"/>
              </a:ext>
            </a:extLst>
          </a:blip>
          <a:srcRect/>
          <a:stretch>
            <a:fillRect/>
          </a:stretch>
        </p:blipFill>
        <p:spPr bwMode="auto">
          <a:xfrm>
            <a:off x="2190432" y="1484784"/>
            <a:ext cx="5117872" cy="3485996"/>
          </a:xfrm>
          <a:prstGeom prst="rect">
            <a:avLst/>
          </a:prstGeom>
          <a:noFill/>
          <a:ln>
            <a:noFill/>
          </a:ln>
        </p:spPr>
      </p:pic>
      <p:sp>
        <p:nvSpPr>
          <p:cNvPr id="5" name="Прямоугольник 4"/>
          <p:cNvSpPr/>
          <p:nvPr/>
        </p:nvSpPr>
        <p:spPr>
          <a:xfrm>
            <a:off x="2380242" y="5085184"/>
            <a:ext cx="4552721" cy="369332"/>
          </a:xfrm>
          <a:prstGeom prst="rect">
            <a:avLst/>
          </a:prstGeom>
        </p:spPr>
        <p:txBody>
          <a:bodyPr wrap="none">
            <a:spAutoFit/>
          </a:bodyPr>
          <a:lstStyle/>
          <a:p>
            <a:r>
              <a:rPr lang="ru-RU" i="1" dirty="0"/>
              <a:t>Формальный нейрон Маккалока — Питтса</a:t>
            </a:r>
            <a:endParaRPr lang="ru-RU" dirty="0"/>
          </a:p>
        </p:txBody>
      </p:sp>
    </p:spTree>
    <p:extLst>
      <p:ext uri="{BB962C8B-B14F-4D97-AF65-F5344CB8AC3E}">
        <p14:creationId xmlns:p14="http://schemas.microsoft.com/office/powerpoint/2010/main" val="820048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995936" y="-139553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3073" name="Рисунок 7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12638"/>
            <a:ext cx="6456429" cy="420277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251520" y="4797152"/>
            <a:ext cx="860054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Кластеризация рецепторов. А – одиночный рецептор и его взаимодействие с окружающими рецепторами.</a:t>
            </a:r>
          </a:p>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Б – мономерная рецептивная молекула. В – рецептивный димер.</a:t>
            </a:r>
          </a:p>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Г – объединение двух мономеров в контактный (Д) и комбинационный (Е) димеры. </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(Радченко, 2007)</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78360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4097" name="Рисунок 7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058252"/>
            <a:ext cx="6520907" cy="229873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1475656" y="4959555"/>
            <a:ext cx="619620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Реакция нейрона на стимул и фоновая (спонтанная) активность</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13078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File:Spike-waves.png"/>
          <p:cNvPicPr/>
          <p:nvPr/>
        </p:nvPicPr>
        <p:blipFill>
          <a:blip r:embed="rId2">
            <a:extLst>
              <a:ext uri="{28A0092B-C50C-407E-A947-70E740481C1C}">
                <a14:useLocalDpi xmlns:a14="http://schemas.microsoft.com/office/drawing/2010/main" val="0"/>
              </a:ext>
            </a:extLst>
          </a:blip>
          <a:srcRect/>
          <a:stretch>
            <a:fillRect/>
          </a:stretch>
        </p:blipFill>
        <p:spPr bwMode="auto">
          <a:xfrm>
            <a:off x="1946325" y="404664"/>
            <a:ext cx="4911675" cy="4468262"/>
          </a:xfrm>
          <a:prstGeom prst="rect">
            <a:avLst/>
          </a:prstGeom>
          <a:noFill/>
          <a:ln>
            <a:noFill/>
          </a:ln>
        </p:spPr>
      </p:pic>
      <p:sp>
        <p:nvSpPr>
          <p:cNvPr id="5" name="Прямоугольник 4"/>
          <p:cNvSpPr/>
          <p:nvPr/>
        </p:nvSpPr>
        <p:spPr>
          <a:xfrm>
            <a:off x="2116162" y="5013176"/>
            <a:ext cx="4572000" cy="923330"/>
          </a:xfrm>
          <a:prstGeom prst="rect">
            <a:avLst/>
          </a:prstGeom>
        </p:spPr>
        <p:txBody>
          <a:bodyPr>
            <a:spAutoFit/>
          </a:bodyPr>
          <a:lstStyle/>
          <a:p>
            <a:r>
              <a:rPr lang="ru-RU" i="1" dirty="0"/>
              <a:t>Пример электроэнцефалограммы. Резкое увеличение амплитуды соответствует началу эпилептического припадка</a:t>
            </a:r>
            <a:endParaRPr lang="ru-RU" dirty="0"/>
          </a:p>
        </p:txBody>
      </p:sp>
    </p:spTree>
    <p:extLst>
      <p:ext uri="{BB962C8B-B14F-4D97-AF65-F5344CB8AC3E}">
        <p14:creationId xmlns:p14="http://schemas.microsoft.com/office/powerpoint/2010/main" val="2219791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043608" y="332656"/>
            <a:ext cx="7109528" cy="4778514"/>
          </a:xfrm>
          <a:prstGeom prst="rect">
            <a:avLst/>
          </a:prstGeom>
        </p:spPr>
      </p:pic>
      <p:sp>
        <p:nvSpPr>
          <p:cNvPr id="5" name="Прямоугольник 4"/>
          <p:cNvSpPr/>
          <p:nvPr/>
        </p:nvSpPr>
        <p:spPr>
          <a:xfrm>
            <a:off x="2195736" y="5129248"/>
            <a:ext cx="4572000" cy="646331"/>
          </a:xfrm>
          <a:prstGeom prst="rect">
            <a:avLst/>
          </a:prstGeom>
        </p:spPr>
        <p:txBody>
          <a:bodyPr>
            <a:spAutoFit/>
          </a:bodyPr>
          <a:lstStyle/>
          <a:p>
            <a:r>
              <a:rPr lang="ru-RU" i="1" dirty="0"/>
              <a:t>Различные состояния метаботропного рецептивного кластера (Радченко, 2007)</a:t>
            </a:r>
            <a:endParaRPr lang="ru-RU" dirty="0"/>
          </a:p>
        </p:txBody>
      </p:sp>
    </p:spTree>
    <p:extLst>
      <p:ext uri="{BB962C8B-B14F-4D97-AF65-F5344CB8AC3E}">
        <p14:creationId xmlns:p14="http://schemas.microsoft.com/office/powerpoint/2010/main" val="4222532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121" name="Рисунок 7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1406" y="280100"/>
            <a:ext cx="4861188" cy="50336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974933" y="5733256"/>
            <a:ext cx="72713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Схема оптической фиксации активности коры</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Michael</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Lippert</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Kentaroh</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Takagaki</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Weifeng</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Xu</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Xiaoying</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Huang</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Jian-Young</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ru-RU" altLang="ru-RU" sz="1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Wu</a:t>
            </a:r>
            <a:r>
              <a:rPr kumimoji="0" lang="ru-RU" altLang="ru-RU"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 2007)</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39474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467544" y="548680"/>
            <a:ext cx="8148379" cy="5295151"/>
          </a:xfrm>
          <a:prstGeom prst="rect">
            <a:avLst/>
          </a:prstGeom>
        </p:spPr>
      </p:pic>
    </p:spTree>
    <p:extLst>
      <p:ext uri="{BB962C8B-B14F-4D97-AF65-F5344CB8AC3E}">
        <p14:creationId xmlns:p14="http://schemas.microsoft.com/office/powerpoint/2010/main" val="579315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marL="0" indent="0">
              <a:buNone/>
            </a:pPr>
            <a:r>
              <a:rPr lang="en-US" dirty="0"/>
              <a:t>http://www.youtube.com/watch?v=iaoohKnYblo</a:t>
            </a:r>
            <a:endParaRPr lang="ru-RU" dirty="0"/>
          </a:p>
        </p:txBody>
      </p:sp>
    </p:spTree>
    <p:extLst>
      <p:ext uri="{BB962C8B-B14F-4D97-AF65-F5344CB8AC3E}">
        <p14:creationId xmlns:p14="http://schemas.microsoft.com/office/powerpoint/2010/main" val="27535149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3000692" y="1937067"/>
            <a:ext cx="3142615" cy="2983865"/>
          </a:xfrm>
          <a:prstGeom prst="rect">
            <a:avLst/>
          </a:prstGeom>
        </p:spPr>
      </p:pic>
    </p:spTree>
    <p:extLst>
      <p:ext uri="{BB962C8B-B14F-4D97-AF65-F5344CB8AC3E}">
        <p14:creationId xmlns:p14="http://schemas.microsoft.com/office/powerpoint/2010/main" val="2448285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3014662" y="1862772"/>
            <a:ext cx="3114675" cy="3132455"/>
          </a:xfrm>
          <a:prstGeom prst="rect">
            <a:avLst/>
          </a:prstGeom>
        </p:spPr>
      </p:pic>
    </p:spTree>
    <p:extLst>
      <p:ext uri="{BB962C8B-B14F-4D97-AF65-F5344CB8AC3E}">
        <p14:creationId xmlns:p14="http://schemas.microsoft.com/office/powerpoint/2010/main" val="2047460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878772" y="1730692"/>
            <a:ext cx="3386455" cy="3396615"/>
          </a:xfrm>
          <a:prstGeom prst="rect">
            <a:avLst/>
          </a:prstGeom>
          <a:noFill/>
          <a:ln>
            <a:noFill/>
          </a:ln>
        </p:spPr>
      </p:pic>
    </p:spTree>
    <p:extLst>
      <p:ext uri="{BB962C8B-B14F-4D97-AF65-F5344CB8AC3E}">
        <p14:creationId xmlns:p14="http://schemas.microsoft.com/office/powerpoint/2010/main" val="17228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3085147" y="1855470"/>
            <a:ext cx="2973705" cy="3147060"/>
          </a:xfrm>
          <a:prstGeom prst="rect">
            <a:avLst/>
          </a:prstGeom>
        </p:spPr>
      </p:pic>
    </p:spTree>
    <p:extLst>
      <p:ext uri="{BB962C8B-B14F-4D97-AF65-F5344CB8AC3E}">
        <p14:creationId xmlns:p14="http://schemas.microsoft.com/office/powerpoint/2010/main" val="1020770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p:cNvPicPr>
          <p:nvPr>
            <p:ph idx="1"/>
          </p:nvPr>
        </p:nvPicPr>
        <p:blipFill>
          <a:blip r:embed="rId2"/>
          <a:stretch>
            <a:fillRect/>
          </a:stretch>
        </p:blipFill>
        <p:spPr>
          <a:xfrm>
            <a:off x="2771800" y="2137122"/>
            <a:ext cx="3600400" cy="3452118"/>
          </a:xfrm>
          <a:prstGeom prst="rect">
            <a:avLst/>
          </a:prstGeom>
        </p:spPr>
      </p:pic>
    </p:spTree>
    <p:extLst>
      <p:ext uri="{BB962C8B-B14F-4D97-AF65-F5344CB8AC3E}">
        <p14:creationId xmlns:p14="http://schemas.microsoft.com/office/powerpoint/2010/main" val="1711374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Alexey\AppData\Local\Microsoft\Windows\INetCache\Content.Word\Снимок4.png"/>
          <p:cNvPicPr/>
          <p:nvPr/>
        </p:nvPicPr>
        <p:blipFill>
          <a:blip r:embed="rId2">
            <a:extLst>
              <a:ext uri="{28A0092B-C50C-407E-A947-70E740481C1C}">
                <a14:useLocalDpi xmlns:a14="http://schemas.microsoft.com/office/drawing/2010/main" val="0"/>
              </a:ext>
            </a:extLst>
          </a:blip>
          <a:srcRect/>
          <a:stretch>
            <a:fillRect/>
          </a:stretch>
        </p:blipFill>
        <p:spPr bwMode="auto">
          <a:xfrm>
            <a:off x="2074862" y="931862"/>
            <a:ext cx="4994275" cy="4994275"/>
          </a:xfrm>
          <a:prstGeom prst="rect">
            <a:avLst/>
          </a:prstGeom>
          <a:noFill/>
          <a:ln>
            <a:noFill/>
          </a:ln>
        </p:spPr>
      </p:pic>
    </p:spTree>
    <p:extLst>
      <p:ext uri="{BB962C8B-B14F-4D97-AF65-F5344CB8AC3E}">
        <p14:creationId xmlns:p14="http://schemas.microsoft.com/office/powerpoint/2010/main" val="3961241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Alexey\AppData\Local\Microsoft\Windows\INetCache\Content.Word\Снимок3.png"/>
          <p:cNvPicPr/>
          <p:nvPr/>
        </p:nvPicPr>
        <p:blipFill>
          <a:blip r:embed="rId2">
            <a:extLst>
              <a:ext uri="{28A0092B-C50C-407E-A947-70E740481C1C}">
                <a14:useLocalDpi xmlns:a14="http://schemas.microsoft.com/office/drawing/2010/main" val="0"/>
              </a:ext>
            </a:extLst>
          </a:blip>
          <a:srcRect/>
          <a:stretch>
            <a:fillRect/>
          </a:stretch>
        </p:blipFill>
        <p:spPr bwMode="auto">
          <a:xfrm>
            <a:off x="2232977" y="1097915"/>
            <a:ext cx="4678045" cy="4662170"/>
          </a:xfrm>
          <a:prstGeom prst="rect">
            <a:avLst/>
          </a:prstGeom>
          <a:noFill/>
          <a:ln>
            <a:noFill/>
          </a:ln>
        </p:spPr>
      </p:pic>
    </p:spTree>
    <p:extLst>
      <p:ext uri="{BB962C8B-B14F-4D97-AF65-F5344CB8AC3E}">
        <p14:creationId xmlns:p14="http://schemas.microsoft.com/office/powerpoint/2010/main" val="3638545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2376487" y="2754630"/>
            <a:ext cx="4391025" cy="1348740"/>
          </a:xfrm>
          <a:prstGeom prst="rect">
            <a:avLst/>
          </a:prstGeom>
        </p:spPr>
      </p:pic>
    </p:spTree>
    <p:extLst>
      <p:ext uri="{BB962C8B-B14F-4D97-AF65-F5344CB8AC3E}">
        <p14:creationId xmlns:p14="http://schemas.microsoft.com/office/powerpoint/2010/main" val="2379354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marL="0" indent="0">
              <a:buNone/>
            </a:pPr>
            <a:r>
              <a:rPr lang="en-US" dirty="0"/>
              <a:t>http://www.youtube.com/watch?v=lzl5d45zDzI</a:t>
            </a:r>
            <a:endParaRPr lang="ru-RU" dirty="0"/>
          </a:p>
        </p:txBody>
      </p:sp>
    </p:spTree>
    <p:extLst>
      <p:ext uri="{BB962C8B-B14F-4D97-AF65-F5344CB8AC3E}">
        <p14:creationId xmlns:p14="http://schemas.microsoft.com/office/powerpoint/2010/main" val="35828376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217261"/>
            <a:ext cx="8229600" cy="329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00477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Снимок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764704"/>
            <a:ext cx="4986338" cy="498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50782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619671" y="620688"/>
            <a:ext cx="5904658" cy="5616624"/>
          </a:xfrm>
          <a:prstGeom prst="rect">
            <a:avLst/>
          </a:prstGeom>
        </p:spPr>
      </p:pic>
    </p:spTree>
    <p:extLst>
      <p:ext uri="{BB962C8B-B14F-4D97-AF65-F5344CB8AC3E}">
        <p14:creationId xmlns:p14="http://schemas.microsoft.com/office/powerpoint/2010/main" val="3211748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556792"/>
            <a:ext cx="7518563" cy="3864957"/>
          </a:xfrm>
          <a:prstGeom prst="rect">
            <a:avLst/>
          </a:prstGeom>
          <a:noFill/>
          <a:ln>
            <a:noFill/>
          </a:ln>
        </p:spPr>
      </p:pic>
    </p:spTree>
    <p:extLst>
      <p:ext uri="{BB962C8B-B14F-4D97-AF65-F5344CB8AC3E}">
        <p14:creationId xmlns:p14="http://schemas.microsoft.com/office/powerpoint/2010/main" val="3940397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539552" y="548680"/>
            <a:ext cx="7848872" cy="5657042"/>
          </a:xfrm>
          <a:prstGeom prst="rect">
            <a:avLst/>
          </a:prstGeom>
        </p:spPr>
      </p:pic>
    </p:spTree>
    <p:extLst>
      <p:ext uri="{BB962C8B-B14F-4D97-AF65-F5344CB8AC3E}">
        <p14:creationId xmlns:p14="http://schemas.microsoft.com/office/powerpoint/2010/main" val="40320106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835696" y="1674397"/>
            <a:ext cx="5924367" cy="3751228"/>
          </a:xfrm>
          <a:prstGeom prst="rect">
            <a:avLst/>
          </a:prstGeom>
        </p:spPr>
      </p:pic>
    </p:spTree>
    <p:extLst>
      <p:ext uri="{BB962C8B-B14F-4D97-AF65-F5344CB8AC3E}">
        <p14:creationId xmlns:p14="http://schemas.microsoft.com/office/powerpoint/2010/main" val="3802828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Alexey\AppData\Local\Microsoft\Windows\INetCache\Content.Word\СнимокT3.png"/>
          <p:cNvPicPr/>
          <p:nvPr/>
        </p:nvPicPr>
        <p:blipFill>
          <a:blip r:embed="rId2">
            <a:extLst>
              <a:ext uri="{28A0092B-C50C-407E-A947-70E740481C1C}">
                <a14:useLocalDpi xmlns:a14="http://schemas.microsoft.com/office/drawing/2010/main" val="0"/>
              </a:ext>
            </a:extLst>
          </a:blip>
          <a:srcRect/>
          <a:stretch>
            <a:fillRect/>
          </a:stretch>
        </p:blipFill>
        <p:spPr bwMode="auto">
          <a:xfrm>
            <a:off x="0" y="1052736"/>
            <a:ext cx="4525885" cy="4536504"/>
          </a:xfrm>
          <a:prstGeom prst="rect">
            <a:avLst/>
          </a:prstGeom>
          <a:noFill/>
          <a:ln>
            <a:noFill/>
          </a:ln>
        </p:spPr>
      </p:pic>
      <p:pic>
        <p:nvPicPr>
          <p:cNvPr id="5" name="Рисунок 4" descr="C:\Users\Alexey\AppData\Local\Microsoft\Windows\INetCache\Content.Word\СнимокT4.png"/>
          <p:cNvPicPr/>
          <p:nvPr/>
        </p:nvPicPr>
        <p:blipFill>
          <a:blip r:embed="rId3">
            <a:extLst>
              <a:ext uri="{28A0092B-C50C-407E-A947-70E740481C1C}">
                <a14:useLocalDpi xmlns:a14="http://schemas.microsoft.com/office/drawing/2010/main" val="0"/>
              </a:ext>
            </a:extLst>
          </a:blip>
          <a:srcRect/>
          <a:stretch>
            <a:fillRect/>
          </a:stretch>
        </p:blipFill>
        <p:spPr bwMode="auto">
          <a:xfrm>
            <a:off x="4549482" y="1054697"/>
            <a:ext cx="4547255" cy="4536662"/>
          </a:xfrm>
          <a:prstGeom prst="rect">
            <a:avLst/>
          </a:prstGeom>
          <a:noFill/>
          <a:ln>
            <a:noFill/>
          </a:ln>
        </p:spPr>
      </p:pic>
      <p:sp>
        <p:nvSpPr>
          <p:cNvPr id="6" name="Прямоугольник 5"/>
          <p:cNvSpPr/>
          <p:nvPr/>
        </p:nvSpPr>
        <p:spPr>
          <a:xfrm>
            <a:off x="2234340" y="5877272"/>
            <a:ext cx="5506011" cy="369332"/>
          </a:xfrm>
          <a:prstGeom prst="rect">
            <a:avLst/>
          </a:prstGeom>
        </p:spPr>
        <p:txBody>
          <a:bodyPr wrap="square">
            <a:spAutoFit/>
          </a:bodyPr>
          <a:lstStyle/>
          <a:p>
            <a:r>
              <a:rPr lang="en-US" dirty="0"/>
              <a:t>http://www.youtube.com/watch?v=-xAjanKILC8</a:t>
            </a:r>
            <a:endParaRPr lang="ru-RU" dirty="0"/>
          </a:p>
        </p:txBody>
      </p:sp>
    </p:spTree>
    <p:extLst>
      <p:ext uri="{BB962C8B-B14F-4D97-AF65-F5344CB8AC3E}">
        <p14:creationId xmlns:p14="http://schemas.microsoft.com/office/powerpoint/2010/main" val="4188630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Monkey_connections"/>
          <p:cNvPicPr/>
          <p:nvPr/>
        </p:nvPicPr>
        <p:blipFill>
          <a:blip r:embed="rId2">
            <a:extLst>
              <a:ext uri="{28A0092B-C50C-407E-A947-70E740481C1C}">
                <a14:useLocalDpi xmlns:a14="http://schemas.microsoft.com/office/drawing/2010/main" val="0"/>
              </a:ext>
            </a:extLst>
          </a:blip>
          <a:srcRect/>
          <a:stretch>
            <a:fillRect/>
          </a:stretch>
        </p:blipFill>
        <p:spPr bwMode="auto">
          <a:xfrm>
            <a:off x="1907704" y="620688"/>
            <a:ext cx="5607950" cy="5688632"/>
          </a:xfrm>
          <a:prstGeom prst="rect">
            <a:avLst/>
          </a:prstGeom>
          <a:noFill/>
          <a:ln>
            <a:noFill/>
          </a:ln>
        </p:spPr>
      </p:pic>
    </p:spTree>
    <p:extLst>
      <p:ext uri="{BB962C8B-B14F-4D97-AF65-F5344CB8AC3E}">
        <p14:creationId xmlns:p14="http://schemas.microsoft.com/office/powerpoint/2010/main" val="2856068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78079046"/>
              </p:ext>
            </p:extLst>
          </p:nvPr>
        </p:nvGraphicFramePr>
        <p:xfrm>
          <a:off x="1475656" y="5227090"/>
          <a:ext cx="6005830" cy="981456"/>
        </p:xfrm>
        <a:graphic>
          <a:graphicData uri="http://schemas.openxmlformats.org/drawingml/2006/table">
            <a:tbl>
              <a:tblPr firstRow="1" firstCol="1" bandRow="1">
                <a:tableStyleId>{5C22544A-7EE6-4342-B048-85BDC9FD1C3A}</a:tableStyleId>
              </a:tblPr>
              <a:tblGrid>
                <a:gridCol w="1501140"/>
                <a:gridCol w="1501140"/>
                <a:gridCol w="1501775"/>
                <a:gridCol w="1501775"/>
              </a:tblGrid>
              <a:tr h="228600">
                <a:tc>
                  <a:txBody>
                    <a:bodyPr/>
                    <a:lstStyle/>
                    <a:p>
                      <a:pPr indent="450215" algn="l">
                        <a:lnSpc>
                          <a:spcPct val="115000"/>
                        </a:lnSpc>
                        <a:spcAft>
                          <a:spcPts val="0"/>
                        </a:spcAft>
                      </a:pPr>
                      <a:r>
                        <a:rPr lang="ru-RU" sz="1400" dirty="0">
                          <a:effectLst/>
                        </a:rPr>
                        <a:t> </a:t>
                      </a:r>
                      <a:endParaRPr lang="ru-RU" sz="1400" dirty="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Синапсы</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dirty="0">
                          <a:effectLst/>
                        </a:rPr>
                        <a:t>Вне синапсов</a:t>
                      </a:r>
                      <a:endParaRPr lang="ru-RU" sz="1400" dirty="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Аксон</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Тип 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a:t>
                      </a:r>
                      <a:endParaRPr lang="ru-RU" sz="1400">
                        <a:effectLst/>
                        <a:latin typeface="Calibri"/>
                        <a:ea typeface="Calibri"/>
                        <a:cs typeface="Times New Roman"/>
                      </a:endParaRPr>
                    </a:p>
                  </a:txBody>
                  <a:tcPr marL="68580" marR="68580" marT="0" marB="0"/>
                </a:tc>
              </a:tr>
              <a:tr h="228600">
                <a:tc>
                  <a:txBody>
                    <a:bodyPr/>
                    <a:lstStyle/>
                    <a:p>
                      <a:pPr indent="450215" algn="just">
                        <a:lnSpc>
                          <a:spcPct val="115000"/>
                        </a:lnSpc>
                        <a:spcAft>
                          <a:spcPts val="0"/>
                        </a:spcAft>
                      </a:pPr>
                      <a:r>
                        <a:rPr lang="ru-RU" sz="1400">
                          <a:effectLst/>
                        </a:rPr>
                        <a:t>Тип 2</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dirty="0">
                          <a:effectLst/>
                        </a:rPr>
                        <a:t>B</a:t>
                      </a:r>
                      <a:endParaRPr lang="ru-RU" sz="1400" dirty="0">
                        <a:effectLst/>
                        <a:latin typeface="Calibri"/>
                        <a:ea typeface="Calibri"/>
                        <a:cs typeface="Times New Roman"/>
                      </a:endParaRPr>
                    </a:p>
                  </a:txBody>
                  <a:tcPr marL="68580" marR="68580" marT="0" marB="0"/>
                </a:tc>
              </a:tr>
            </a:tbl>
          </a:graphicData>
        </a:graphic>
      </p:graphicFrame>
      <p:sp>
        <p:nvSpPr>
          <p:cNvPr id="5" name="Rectangle 1"/>
          <p:cNvSpPr>
            <a:spLocks noChangeArrowheads="1"/>
          </p:cNvSpPr>
          <p:nvPr/>
        </p:nvSpPr>
        <p:spPr bwMode="auto">
          <a:xfrm>
            <a:off x="17241" y="616530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Характеристики нейронов, использующих два медиатора. Чувствительность рецепторов и выброс аксона</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p:cNvPicPr/>
          <p:nvPr/>
        </p:nvPicPr>
        <p:blipFill>
          <a:blip r:embed="rId2"/>
          <a:stretch>
            <a:fillRect/>
          </a:stretch>
        </p:blipFill>
        <p:spPr>
          <a:xfrm>
            <a:off x="2077903" y="116632"/>
            <a:ext cx="4944110" cy="3209925"/>
          </a:xfrm>
          <a:prstGeom prst="rect">
            <a:avLst/>
          </a:prstGeom>
        </p:spPr>
      </p:pic>
      <p:sp>
        <p:nvSpPr>
          <p:cNvPr id="7" name="Прямоугольник 6"/>
          <p:cNvSpPr/>
          <p:nvPr/>
        </p:nvSpPr>
        <p:spPr>
          <a:xfrm>
            <a:off x="877550" y="3613667"/>
            <a:ext cx="7344816" cy="1200329"/>
          </a:xfrm>
          <a:prstGeom prst="rect">
            <a:avLst/>
          </a:prstGeom>
        </p:spPr>
        <p:txBody>
          <a:bodyPr wrap="square">
            <a:spAutoFit/>
          </a:bodyPr>
          <a:lstStyle/>
          <a:p>
            <a:r>
              <a:rPr lang="ru-RU" i="1" dirty="0"/>
              <a:t>Изменение описания на зоне коры. 1 – выбранный участок обучения, 2 – область, излучающая входной идентификатор, 3 – область выхода, 4 – входной волновой туннель, 5 – выходной волновой туннель, 6 – входная волна идентификатора, 7 – выходная волна идентификатора</a:t>
            </a:r>
            <a:endParaRPr lang="ru-RU" dirty="0"/>
          </a:p>
        </p:txBody>
      </p:sp>
    </p:spTree>
    <p:extLst>
      <p:ext uri="{BB962C8B-B14F-4D97-AF65-F5344CB8AC3E}">
        <p14:creationId xmlns:p14="http://schemas.microsoft.com/office/powerpoint/2010/main" val="3104484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907704" y="548680"/>
            <a:ext cx="5516066" cy="4439543"/>
          </a:xfrm>
          <a:prstGeom prst="rect">
            <a:avLst/>
          </a:prstGeom>
        </p:spPr>
      </p:pic>
    </p:spTree>
    <p:extLst>
      <p:ext uri="{BB962C8B-B14F-4D97-AF65-F5344CB8AC3E}">
        <p14:creationId xmlns:p14="http://schemas.microsoft.com/office/powerpoint/2010/main" val="1813859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340768"/>
            <a:ext cx="8395961" cy="414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34263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p:cNvPicPr>
          <p:nvPr>
            <p:ph idx="1"/>
          </p:nvPr>
        </p:nvPicPr>
        <p:blipFill>
          <a:blip r:embed="rId2"/>
          <a:stretch>
            <a:fillRect/>
          </a:stretch>
        </p:blipFill>
        <p:spPr>
          <a:xfrm>
            <a:off x="2195736" y="476672"/>
            <a:ext cx="4638675" cy="1628775"/>
          </a:xfrm>
          <a:prstGeom prst="rect">
            <a:avLst/>
          </a:prstGeom>
        </p:spPr>
      </p:pic>
      <p:pic>
        <p:nvPicPr>
          <p:cNvPr id="5" name="Рисунок 4" descr="C:\Users\Alexey\AppData\Local\Microsoft\Windows\INetCache\Content.Word\3.bmp"/>
          <p:cNvPicPr/>
          <p:nvPr/>
        </p:nvPicPr>
        <p:blipFill>
          <a:blip r:embed="rId3">
            <a:extLst>
              <a:ext uri="{28A0092B-C50C-407E-A947-70E740481C1C}">
                <a14:useLocalDpi xmlns:a14="http://schemas.microsoft.com/office/drawing/2010/main" val="0"/>
              </a:ext>
            </a:extLst>
          </a:blip>
          <a:srcRect/>
          <a:stretch>
            <a:fillRect/>
          </a:stretch>
        </p:blipFill>
        <p:spPr bwMode="auto">
          <a:xfrm>
            <a:off x="2411760" y="3933056"/>
            <a:ext cx="3971925" cy="1800225"/>
          </a:xfrm>
          <a:prstGeom prst="rect">
            <a:avLst/>
          </a:prstGeom>
          <a:noFill/>
          <a:ln>
            <a:noFill/>
          </a:ln>
        </p:spPr>
      </p:pic>
    </p:spTree>
    <p:extLst>
      <p:ext uri="{BB962C8B-B14F-4D97-AF65-F5344CB8AC3E}">
        <p14:creationId xmlns:p14="http://schemas.microsoft.com/office/powerpoint/2010/main" val="1829448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upload.wikimedia.org/wikipedia/commons/thumb/7/77/Holograph-record.svg/400px-Holograph-record.svg.png"/>
          <p:cNvPicPr/>
          <p:nvPr/>
        </p:nvPicPr>
        <p:blipFill>
          <a:blip r:embed="rId2">
            <a:extLst>
              <a:ext uri="{28A0092B-C50C-407E-A947-70E740481C1C}">
                <a14:useLocalDpi xmlns:a14="http://schemas.microsoft.com/office/drawing/2010/main" val="0"/>
              </a:ext>
            </a:extLst>
          </a:blip>
          <a:srcRect/>
          <a:stretch>
            <a:fillRect/>
          </a:stretch>
        </p:blipFill>
        <p:spPr bwMode="auto">
          <a:xfrm>
            <a:off x="2666194" y="260648"/>
            <a:ext cx="3808095" cy="2210435"/>
          </a:xfrm>
          <a:prstGeom prst="rect">
            <a:avLst/>
          </a:prstGeom>
          <a:noFill/>
          <a:ln>
            <a:noFill/>
          </a:ln>
        </p:spPr>
      </p:pic>
      <p:pic>
        <p:nvPicPr>
          <p:cNvPr id="5" name="Рисунок 4" descr="http://upload.wikimedia.org/wikipedia/commons/thumb/a/a0/Holography-reconstruct.svg/300px-Holography-reconstruct.svg.png"/>
          <p:cNvPicPr/>
          <p:nvPr/>
        </p:nvPicPr>
        <p:blipFill>
          <a:blip r:embed="rId3">
            <a:extLst>
              <a:ext uri="{28A0092B-C50C-407E-A947-70E740481C1C}">
                <a14:useLocalDpi xmlns:a14="http://schemas.microsoft.com/office/drawing/2010/main" val="0"/>
              </a:ext>
            </a:extLst>
          </a:blip>
          <a:srcRect/>
          <a:stretch>
            <a:fillRect/>
          </a:stretch>
        </p:blipFill>
        <p:spPr bwMode="auto">
          <a:xfrm>
            <a:off x="3143396" y="2852936"/>
            <a:ext cx="2853690" cy="3054985"/>
          </a:xfrm>
          <a:prstGeom prst="rect">
            <a:avLst/>
          </a:prstGeom>
          <a:noFill/>
          <a:ln>
            <a:noFill/>
          </a:ln>
        </p:spPr>
      </p:pic>
    </p:spTree>
    <p:extLst>
      <p:ext uri="{BB962C8B-B14F-4D97-AF65-F5344CB8AC3E}">
        <p14:creationId xmlns:p14="http://schemas.microsoft.com/office/powerpoint/2010/main" val="23474527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upload.wikimedia.org/wikipedia/en/thumb/c/cd/Henry_Gustav_1.jpg/220px-Henry_Gustav_1.jpg"/>
          <p:cNvPicPr/>
          <p:nvPr/>
        </p:nvPicPr>
        <p:blipFill>
          <a:blip r:embed="rId2">
            <a:extLst>
              <a:ext uri="{28A0092B-C50C-407E-A947-70E740481C1C}">
                <a14:useLocalDpi xmlns:a14="http://schemas.microsoft.com/office/drawing/2010/main" val="0"/>
              </a:ext>
            </a:extLst>
          </a:blip>
          <a:srcRect/>
          <a:stretch>
            <a:fillRect/>
          </a:stretch>
        </p:blipFill>
        <p:spPr bwMode="auto">
          <a:xfrm>
            <a:off x="3522027" y="2635250"/>
            <a:ext cx="2099945" cy="1587500"/>
          </a:xfrm>
          <a:prstGeom prst="rect">
            <a:avLst/>
          </a:prstGeom>
          <a:noFill/>
          <a:ln>
            <a:noFill/>
          </a:ln>
        </p:spPr>
      </p:pic>
      <p:sp>
        <p:nvSpPr>
          <p:cNvPr id="5" name="Прямоугольник 4"/>
          <p:cNvSpPr/>
          <p:nvPr/>
        </p:nvSpPr>
        <p:spPr>
          <a:xfrm>
            <a:off x="3741675" y="4725144"/>
            <a:ext cx="1660647" cy="369332"/>
          </a:xfrm>
          <a:prstGeom prst="rect">
            <a:avLst/>
          </a:prstGeom>
        </p:spPr>
        <p:txBody>
          <a:bodyPr wrap="none">
            <a:spAutoFit/>
          </a:bodyPr>
          <a:lstStyle/>
          <a:p>
            <a:r>
              <a:rPr lang="ru-RU" i="1" dirty="0" err="1"/>
              <a:t>Henry</a:t>
            </a:r>
            <a:r>
              <a:rPr lang="ru-RU" i="1" dirty="0"/>
              <a:t> </a:t>
            </a:r>
            <a:r>
              <a:rPr lang="ru-RU" i="1" dirty="0" err="1"/>
              <a:t>Molaison</a:t>
            </a:r>
            <a:endParaRPr lang="ru-RU" dirty="0"/>
          </a:p>
        </p:txBody>
      </p:sp>
    </p:spTree>
    <p:extLst>
      <p:ext uri="{BB962C8B-B14F-4D97-AF65-F5344CB8AC3E}">
        <p14:creationId xmlns:p14="http://schemas.microsoft.com/office/powerpoint/2010/main" val="4054480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683568" y="620688"/>
            <a:ext cx="7949205" cy="4669239"/>
          </a:xfrm>
          <a:prstGeom prst="rect">
            <a:avLst/>
          </a:prstGeom>
        </p:spPr>
      </p:pic>
    </p:spTree>
    <p:extLst>
      <p:ext uri="{BB962C8B-B14F-4D97-AF65-F5344CB8AC3E}">
        <p14:creationId xmlns:p14="http://schemas.microsoft.com/office/powerpoint/2010/main" val="14712970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827584" y="1052736"/>
            <a:ext cx="2638425" cy="1885315"/>
          </a:xfrm>
          <a:prstGeom prst="rect">
            <a:avLst/>
          </a:prstGeom>
        </p:spPr>
      </p:pic>
      <p:pic>
        <p:nvPicPr>
          <p:cNvPr id="5" name="Рисунок 4"/>
          <p:cNvPicPr/>
          <p:nvPr/>
        </p:nvPicPr>
        <p:blipFill>
          <a:blip r:embed="rId3"/>
          <a:stretch>
            <a:fillRect/>
          </a:stretch>
        </p:blipFill>
        <p:spPr>
          <a:xfrm>
            <a:off x="5004048" y="2458283"/>
            <a:ext cx="3687445" cy="3707130"/>
          </a:xfrm>
          <a:prstGeom prst="rect">
            <a:avLst/>
          </a:prstGeom>
        </p:spPr>
      </p:pic>
    </p:spTree>
    <p:extLst>
      <p:ext uri="{BB962C8B-B14F-4D97-AF65-F5344CB8AC3E}">
        <p14:creationId xmlns:p14="http://schemas.microsoft.com/office/powerpoint/2010/main" val="3794845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620688"/>
            <a:ext cx="1607185" cy="1514475"/>
          </a:xfrm>
          <a:prstGeom prst="rect">
            <a:avLst/>
          </a:prstGeom>
          <a:noFill/>
          <a:ln>
            <a:noFill/>
          </a:ln>
        </p:spPr>
      </p:pic>
      <p:pic>
        <p:nvPicPr>
          <p:cNvPr id="5" name="Рисунок 4"/>
          <p:cNvPicPr/>
          <p:nvPr/>
        </p:nvPicPr>
        <p:blipFill>
          <a:blip r:embed="rId3"/>
          <a:stretch>
            <a:fillRect/>
          </a:stretch>
        </p:blipFill>
        <p:spPr>
          <a:xfrm>
            <a:off x="3923928" y="1772816"/>
            <a:ext cx="3832976" cy="3744416"/>
          </a:xfrm>
          <a:prstGeom prst="rect">
            <a:avLst/>
          </a:prstGeom>
        </p:spPr>
      </p:pic>
    </p:spTree>
    <p:extLst>
      <p:ext uri="{BB962C8B-B14F-4D97-AF65-F5344CB8AC3E}">
        <p14:creationId xmlns:p14="http://schemas.microsoft.com/office/powerpoint/2010/main" val="22888242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2051720" y="908720"/>
            <a:ext cx="5342403" cy="5140975"/>
          </a:xfrm>
          <a:prstGeom prst="rect">
            <a:avLst/>
          </a:prstGeom>
        </p:spPr>
      </p:pic>
    </p:spTree>
    <p:extLst>
      <p:ext uri="{BB962C8B-B14F-4D97-AF65-F5344CB8AC3E}">
        <p14:creationId xmlns:p14="http://schemas.microsoft.com/office/powerpoint/2010/main" val="565911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88840"/>
            <a:ext cx="8495031" cy="3340829"/>
          </a:xfrm>
          <a:prstGeom prst="rect">
            <a:avLst/>
          </a:prstGeom>
          <a:noFill/>
          <a:ln>
            <a:noFill/>
          </a:ln>
        </p:spPr>
      </p:pic>
    </p:spTree>
    <p:extLst>
      <p:ext uri="{BB962C8B-B14F-4D97-AF65-F5344CB8AC3E}">
        <p14:creationId xmlns:p14="http://schemas.microsoft.com/office/powerpoint/2010/main" val="12009041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File:Dendritic arborization patterns 2.png"/>
          <p:cNvPicPr/>
          <p:nvPr/>
        </p:nvPicPr>
        <p:blipFill>
          <a:blip r:embed="rId2">
            <a:extLst>
              <a:ext uri="{28A0092B-C50C-407E-A947-70E740481C1C}">
                <a14:useLocalDpi xmlns:a14="http://schemas.microsoft.com/office/drawing/2010/main" val="0"/>
              </a:ext>
            </a:extLst>
          </a:blip>
          <a:srcRect/>
          <a:stretch>
            <a:fillRect/>
          </a:stretch>
        </p:blipFill>
        <p:spPr bwMode="auto">
          <a:xfrm>
            <a:off x="2771800" y="332656"/>
            <a:ext cx="3503265" cy="6012696"/>
          </a:xfrm>
          <a:prstGeom prst="rect">
            <a:avLst/>
          </a:prstGeom>
          <a:noFill/>
          <a:ln>
            <a:noFill/>
          </a:ln>
        </p:spPr>
      </p:pic>
    </p:spTree>
    <p:extLst>
      <p:ext uri="{BB962C8B-B14F-4D97-AF65-F5344CB8AC3E}">
        <p14:creationId xmlns:p14="http://schemas.microsoft.com/office/powerpoint/2010/main" val="11293401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1265" name="Рисунок 76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756925"/>
            <a:ext cx="6362700" cy="221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570519" y="4509120"/>
            <a:ext cx="800296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Фазы распространения сигнала в апикальных и наклонных сегментах</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пирамидального нейрона гиппокампа. Сигнал возникает в апикальном пучке (красная точка)</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и распространяется до коллатерали Шаффера (зеленая точка).</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Сигнал в более близком к соме месте дендрита не позволяет далекому сигналу угаснуть</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и способствует возникновению спайка (</a:t>
            </a:r>
            <a:r>
              <a:rPr kumimoji="0" lang="en-US" altLang="ru-RU" sz="1400" b="0" i="1"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Jarsky</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T</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Alex </a:t>
            </a:r>
            <a:r>
              <a:rPr kumimoji="0" lang="en-US" altLang="ru-RU" sz="1400" b="0" i="1"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Roxin</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Kath W</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altLang="ru-RU" sz="1400" b="0" i="1"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Spruston</a:t>
            </a:r>
            <a:r>
              <a:rPr kumimoji="0" lang="en-US"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N</a:t>
            </a: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2005)</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85242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351317" y="476672"/>
            <a:ext cx="5976980" cy="2971964"/>
          </a:xfrm>
          <a:prstGeom prst="rect">
            <a:avLst/>
          </a:prstGeom>
        </p:spPr>
      </p:pic>
      <p:graphicFrame>
        <p:nvGraphicFramePr>
          <p:cNvPr id="6" name="Объект 5"/>
          <p:cNvGraphicFramePr>
            <a:graphicFrameLocks noGrp="1"/>
          </p:cNvGraphicFramePr>
          <p:nvPr>
            <p:ph idx="1"/>
            <p:extLst>
              <p:ext uri="{D42A27DB-BD31-4B8C-83A1-F6EECF244321}">
                <p14:modId xmlns:p14="http://schemas.microsoft.com/office/powerpoint/2010/main" val="2320016963"/>
              </p:ext>
            </p:extLst>
          </p:nvPr>
        </p:nvGraphicFramePr>
        <p:xfrm>
          <a:off x="1823675" y="3933056"/>
          <a:ext cx="6077585" cy="1226820"/>
        </p:xfrm>
        <a:graphic>
          <a:graphicData uri="http://schemas.openxmlformats.org/drawingml/2006/table">
            <a:tbl>
              <a:tblPr firstRow="1" firstCol="1" bandRow="1">
                <a:tableStyleId>{5C22544A-7EE6-4342-B048-85BDC9FD1C3A}</a:tableStyleId>
              </a:tblPr>
              <a:tblGrid>
                <a:gridCol w="1020133"/>
                <a:gridCol w="1293807"/>
                <a:gridCol w="1272540"/>
                <a:gridCol w="1285875"/>
                <a:gridCol w="1205230"/>
              </a:tblGrid>
              <a:tr h="228600">
                <a:tc>
                  <a:txBody>
                    <a:bodyPr/>
                    <a:lstStyle/>
                    <a:p>
                      <a:pPr indent="450215" algn="l">
                        <a:lnSpc>
                          <a:spcPct val="115000"/>
                        </a:lnSpc>
                        <a:spcAft>
                          <a:spcPts val="0"/>
                        </a:spcAft>
                      </a:pPr>
                      <a:r>
                        <a:rPr lang="ru-RU" sz="1400" dirty="0">
                          <a:effectLst/>
                        </a:rPr>
                        <a:t> </a:t>
                      </a:r>
                      <a:endParaRPr lang="ru-RU" sz="1400" dirty="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Сегмент</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dirty="0">
                          <a:effectLst/>
                        </a:rPr>
                        <a:t>Синапсы</a:t>
                      </a:r>
                      <a:endParaRPr lang="ru-RU" sz="1400" dirty="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Вне синапсов</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Аксон</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Тип 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Тип 2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r>
              <a:tr h="228600">
                <a:tc>
                  <a:txBody>
                    <a:bodyPr/>
                    <a:lstStyle/>
                    <a:p>
                      <a:pPr indent="450215" algn="just">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2</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dirty="0">
                          <a:effectLst/>
                        </a:rPr>
                        <a:t> </a:t>
                      </a:r>
                      <a:endParaRPr lang="ru-RU" sz="1400" dirty="0">
                        <a:effectLst/>
                        <a:latin typeface="Calibri"/>
                        <a:ea typeface="Calibri"/>
                        <a:cs typeface="Times New Roman"/>
                      </a:endParaRPr>
                    </a:p>
                  </a:txBody>
                  <a:tcPr marL="68580" marR="68580" marT="0" marB="0"/>
                </a:tc>
              </a:tr>
            </a:tbl>
          </a:graphicData>
        </a:graphic>
      </p:graphicFrame>
      <p:sp>
        <p:nvSpPr>
          <p:cNvPr id="7" name="Rectangle 1"/>
          <p:cNvSpPr>
            <a:spLocks noChangeArrowheads="1"/>
          </p:cNvSpPr>
          <p:nvPr/>
        </p:nvSpPr>
        <p:spPr bwMode="auto">
          <a:xfrm>
            <a:off x="683568" y="5949280"/>
            <a:ext cx="8357801"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Нейромедиаторные характеристики нейронов. Чувствительность рецепторов и выброс аксона.</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Нейроны второго типа имеют два дендритных сегмента</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с рецепторами, чувствительными к медиаторам разного типа</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47597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nvPr>
        </p:nvGraphicFramePr>
        <p:xfrm>
          <a:off x="1533207" y="3127089"/>
          <a:ext cx="6077585" cy="1472184"/>
        </p:xfrm>
        <a:graphic>
          <a:graphicData uri="http://schemas.openxmlformats.org/drawingml/2006/table">
            <a:tbl>
              <a:tblPr firstRow="1" firstCol="1" bandRow="1">
                <a:tableStyleId>{5C22544A-7EE6-4342-B048-85BDC9FD1C3A}</a:tableStyleId>
              </a:tblPr>
              <a:tblGrid>
                <a:gridCol w="1253490"/>
                <a:gridCol w="1060450"/>
                <a:gridCol w="1272540"/>
                <a:gridCol w="1285875"/>
                <a:gridCol w="1205230"/>
              </a:tblGrid>
              <a:tr h="228600">
                <a:tc>
                  <a:txBody>
                    <a:bodyPr/>
                    <a:lstStyle/>
                    <a:p>
                      <a:pPr indent="450215" algn="l">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Сегмент</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Синапсы</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Вне синапсов</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Аксон</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Тип 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А</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2</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r>
              <a:tr h="218440">
                <a:tc>
                  <a:txBody>
                    <a:bodyPr/>
                    <a:lstStyle/>
                    <a:p>
                      <a:pPr indent="450215" algn="just">
                        <a:lnSpc>
                          <a:spcPct val="115000"/>
                        </a:lnSpc>
                        <a:spcAft>
                          <a:spcPts val="0"/>
                        </a:spcAft>
                      </a:pPr>
                      <a:r>
                        <a:rPr lang="ru-RU" sz="1400">
                          <a:effectLst/>
                        </a:rPr>
                        <a:t>Тип 2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1</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B</a:t>
                      </a:r>
                      <a:endParaRPr lang="ru-RU" sz="1400">
                        <a:effectLst/>
                        <a:latin typeface="Calibri"/>
                        <a:ea typeface="Calibri"/>
                        <a:cs typeface="Times New Roman"/>
                      </a:endParaRPr>
                    </a:p>
                  </a:txBody>
                  <a:tcPr marL="68580" marR="68580" marT="0" marB="0"/>
                </a:tc>
              </a:tr>
              <a:tr h="228600">
                <a:tc>
                  <a:txBody>
                    <a:bodyPr/>
                    <a:lstStyle/>
                    <a:p>
                      <a:pPr indent="450215" algn="just">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2</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ru-RU" sz="1400">
                          <a:effectLst/>
                        </a:rPr>
                        <a:t> </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a:effectLst/>
                        </a:rPr>
                        <a:t>A</a:t>
                      </a:r>
                      <a:endParaRPr lang="ru-RU" sz="1400">
                        <a:effectLst/>
                        <a:latin typeface="Calibri"/>
                        <a:ea typeface="Calibri"/>
                        <a:cs typeface="Times New Roman"/>
                      </a:endParaRPr>
                    </a:p>
                  </a:txBody>
                  <a:tcPr marL="68580" marR="68580" marT="0" marB="0"/>
                </a:tc>
                <a:tc>
                  <a:txBody>
                    <a:bodyPr/>
                    <a:lstStyle/>
                    <a:p>
                      <a:pPr indent="450215" algn="ctr">
                        <a:lnSpc>
                          <a:spcPct val="115000"/>
                        </a:lnSpc>
                        <a:spcAft>
                          <a:spcPts val="0"/>
                        </a:spcAft>
                      </a:pPr>
                      <a:r>
                        <a:rPr lang="en-US" sz="1400" dirty="0">
                          <a:effectLst/>
                        </a:rPr>
                        <a:t> </a:t>
                      </a:r>
                      <a:endParaRPr lang="ru-RU" sz="1400" dirty="0">
                        <a:effectLst/>
                        <a:latin typeface="Calibri"/>
                        <a:ea typeface="Calibri"/>
                        <a:cs typeface="Times New Roman"/>
                      </a:endParaRPr>
                    </a:p>
                  </a:txBody>
                  <a:tcPr marL="68580" marR="68580" marT="0" marB="0"/>
                </a:tc>
              </a:tr>
            </a:tbl>
          </a:graphicData>
        </a:graphic>
      </p:graphicFrame>
      <p:sp>
        <p:nvSpPr>
          <p:cNvPr id="5" name="Rectangle 1"/>
          <p:cNvSpPr>
            <a:spLocks noChangeArrowheads="1"/>
          </p:cNvSpPr>
          <p:nvPr/>
        </p:nvSpPr>
        <p:spPr bwMode="auto">
          <a:xfrm>
            <a:off x="716627" y="5052174"/>
            <a:ext cx="83578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Нейромедиаторные характеристики нейронов. Чувствительность рецепторов и выброс аксона.</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Двусвязная конфигурация </a:t>
            </a:r>
            <a:endParaRPr kumimoji="0" lang="ru-RU"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862040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0" y="58847"/>
            <a:ext cx="4572000" cy="6740307"/>
          </a:xfrm>
          <a:prstGeom prst="rect">
            <a:avLst/>
          </a:prstGeom>
        </p:spPr>
        <p:txBody>
          <a:bodyPr>
            <a:spAutoFit/>
          </a:bodyPr>
          <a:lstStyle/>
          <a:p>
            <a:r>
              <a:rPr lang="ru-RU" dirty="0" smtClean="0"/>
              <a:t>В </a:t>
            </a:r>
            <a:r>
              <a:rPr lang="ru-RU" dirty="0"/>
              <a:t>1971 году Джон О‘Киф открыл в гиппокампе клетки места (</a:t>
            </a:r>
            <a:r>
              <a:rPr lang="en-US" dirty="0"/>
              <a:t>O</a:t>
            </a:r>
            <a:r>
              <a:rPr lang="ru-RU" dirty="0"/>
              <a:t>’</a:t>
            </a:r>
            <a:r>
              <a:rPr lang="en-US" dirty="0"/>
              <a:t>Keefe J</a:t>
            </a:r>
            <a:r>
              <a:rPr lang="ru-RU" dirty="0"/>
              <a:t>., </a:t>
            </a:r>
            <a:r>
              <a:rPr lang="en-US" dirty="0" err="1"/>
              <a:t>Dostrovsky</a:t>
            </a:r>
            <a:r>
              <a:rPr lang="en-US" dirty="0"/>
              <a:t> J</a:t>
            </a:r>
            <a:r>
              <a:rPr lang="ru-RU" dirty="0"/>
              <a:t>., 1971). Эти клетки реагируют подобно внутреннему навигатору. Если крысу поместить в длинный коридор, то по активности определенных клеток можно будет точно сказать, в каком его месте она находится. Причем реакция этих клеток не будет зависеть от того, как она попала в это место.</a:t>
            </a:r>
          </a:p>
          <a:p>
            <a:r>
              <a:rPr lang="ru-RU" dirty="0"/>
              <a:t>В 2005 году в гиппокампе были обнаружены нейроны, кодирующие положение в пространстве, образующие нечто наподобие координатной сетки (</a:t>
            </a:r>
            <a:r>
              <a:rPr lang="ru-RU" dirty="0" err="1"/>
              <a:t>Hafting</a:t>
            </a:r>
            <a:r>
              <a:rPr lang="ru-RU" dirty="0"/>
              <a:t> T., </a:t>
            </a:r>
            <a:r>
              <a:rPr lang="ru-RU" dirty="0" err="1"/>
              <a:t>Fyhn</a:t>
            </a:r>
            <a:r>
              <a:rPr lang="ru-RU" dirty="0"/>
              <a:t> M., </a:t>
            </a:r>
            <a:r>
              <a:rPr lang="ru-RU" dirty="0" err="1"/>
              <a:t>Molden</a:t>
            </a:r>
            <a:r>
              <a:rPr lang="ru-RU" dirty="0"/>
              <a:t> S., </a:t>
            </a:r>
            <a:r>
              <a:rPr lang="ru-RU" dirty="0" err="1"/>
              <a:t>Moser</a:t>
            </a:r>
            <a:r>
              <a:rPr lang="ru-RU" dirty="0"/>
              <a:t> M.B., </a:t>
            </a:r>
            <a:r>
              <a:rPr lang="ru-RU" dirty="0" err="1"/>
              <a:t>Moser</a:t>
            </a:r>
            <a:r>
              <a:rPr lang="ru-RU" dirty="0"/>
              <a:t> E.I., 2005).</a:t>
            </a:r>
          </a:p>
          <a:p>
            <a:r>
              <a:rPr lang="ru-RU" dirty="0"/>
              <a:t>В 2011 году оказалось, что в гиппокампе есть клетки, которые определенным образом кодируют временные интервалы. Их активность образует ритмические узоры, даже если ничего другого вокруг не происходит (</a:t>
            </a:r>
            <a:r>
              <a:rPr lang="en-US" dirty="0"/>
              <a:t>Christopher J</a:t>
            </a:r>
            <a:r>
              <a:rPr lang="ru-RU" dirty="0"/>
              <a:t>. </a:t>
            </a:r>
            <a:r>
              <a:rPr lang="en-US" dirty="0"/>
              <a:t>MacDonald</a:t>
            </a:r>
            <a:r>
              <a:rPr lang="ru-RU" dirty="0"/>
              <a:t>, </a:t>
            </a:r>
            <a:r>
              <a:rPr lang="en-US" dirty="0"/>
              <a:t>Kyle Q</a:t>
            </a:r>
            <a:r>
              <a:rPr lang="ru-RU" dirty="0"/>
              <a:t>. </a:t>
            </a:r>
            <a:r>
              <a:rPr lang="en-US" dirty="0" err="1"/>
              <a:t>Lepage</a:t>
            </a:r>
            <a:r>
              <a:rPr lang="ru-RU" dirty="0"/>
              <a:t>, </a:t>
            </a:r>
            <a:r>
              <a:rPr lang="en-US" dirty="0"/>
              <a:t>Uri T</a:t>
            </a:r>
            <a:r>
              <a:rPr lang="ru-RU" dirty="0"/>
              <a:t>. </a:t>
            </a:r>
            <a:r>
              <a:rPr lang="en-US" dirty="0"/>
              <a:t>Eden</a:t>
            </a:r>
            <a:r>
              <a:rPr lang="ru-RU" dirty="0"/>
              <a:t>, </a:t>
            </a:r>
            <a:r>
              <a:rPr lang="en-US" dirty="0"/>
              <a:t>Howard </a:t>
            </a:r>
            <a:r>
              <a:rPr lang="en-US" dirty="0" err="1"/>
              <a:t>Eichenbaum</a:t>
            </a:r>
            <a:r>
              <a:rPr lang="ru-RU" dirty="0"/>
              <a:t>, 2011).</a:t>
            </a:r>
          </a:p>
        </p:txBody>
      </p:sp>
    </p:spTree>
    <p:extLst>
      <p:ext uri="{BB962C8B-B14F-4D97-AF65-F5344CB8AC3E}">
        <p14:creationId xmlns:p14="http://schemas.microsoft.com/office/powerpoint/2010/main" val="38067939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903894"/>
            <a:ext cx="8928992" cy="5355312"/>
          </a:xfrm>
          <a:prstGeom prst="rect">
            <a:avLst/>
          </a:prstGeom>
        </p:spPr>
        <p:txBody>
          <a:bodyPr wrap="square">
            <a:spAutoFit/>
          </a:bodyPr>
          <a:lstStyle/>
          <a:p>
            <a:r>
              <a:rPr lang="ru-RU" dirty="0"/>
              <a:t>В моделях, использующих пластичность синапсов для объяснения природы памяти, емкость памяти считается достаточно просто. Характерное для нейрона количество синапсов – 10 000 (10</a:t>
            </a:r>
            <a:r>
              <a:rPr lang="ru-RU" baseline="30000" dirty="0"/>
              <a:t>4</a:t>
            </a:r>
            <a:r>
              <a:rPr lang="ru-RU" dirty="0"/>
              <a:t>). Если полагать, что один синапс хранит один бит информации, то получается 1.6</a:t>
            </a:r>
            <a:r>
              <a:rPr lang="en-US" dirty="0"/>
              <a:t>x</a:t>
            </a:r>
            <a:r>
              <a:rPr lang="ru-RU" dirty="0"/>
              <a:t>10</a:t>
            </a:r>
            <a:r>
              <a:rPr lang="ru-RU" baseline="30000" dirty="0"/>
              <a:t>10 </a:t>
            </a:r>
            <a:r>
              <a:rPr lang="en-US" dirty="0"/>
              <a:t>x </a:t>
            </a:r>
            <a:r>
              <a:rPr lang="ru-RU" dirty="0"/>
              <a:t>10</a:t>
            </a:r>
            <a:r>
              <a:rPr lang="ru-RU" baseline="30000" dirty="0"/>
              <a:t>4</a:t>
            </a:r>
            <a:r>
              <a:rPr lang="ru-RU" dirty="0"/>
              <a:t> = 1.6</a:t>
            </a:r>
            <a:r>
              <a:rPr lang="en-US" dirty="0"/>
              <a:t>x</a:t>
            </a:r>
            <a:r>
              <a:rPr lang="ru-RU" dirty="0"/>
              <a:t>10</a:t>
            </a:r>
            <a:r>
              <a:rPr lang="ru-RU" baseline="30000" dirty="0"/>
              <a:t>14 </a:t>
            </a:r>
            <a:r>
              <a:rPr lang="ru-RU" dirty="0"/>
              <a:t>бит или приблизительно 2</a:t>
            </a:r>
            <a:r>
              <a:rPr lang="en-US" dirty="0"/>
              <a:t>x</a:t>
            </a:r>
            <a:r>
              <a:rPr lang="ru-RU" dirty="0"/>
              <a:t>10</a:t>
            </a:r>
            <a:r>
              <a:rPr lang="ru-RU" baseline="30000" dirty="0"/>
              <a:t>13</a:t>
            </a:r>
            <a:r>
              <a:rPr lang="ru-RU" dirty="0"/>
              <a:t> байт. Это около 20 000 гигабайт или 20 терабайт. Объем достаточно скромный даже по сегодняшним меркам.</a:t>
            </a:r>
          </a:p>
          <a:p>
            <a:r>
              <a:rPr lang="ru-RU" dirty="0"/>
              <a:t>Если предположить, что активная жизнь человека около 80 лет, из которых он треть проводит во сне, то это составит 80</a:t>
            </a:r>
            <a:r>
              <a:rPr lang="en-US" dirty="0"/>
              <a:t>x</a:t>
            </a:r>
            <a:r>
              <a:rPr lang="ru-RU" dirty="0"/>
              <a:t>365</a:t>
            </a:r>
            <a:r>
              <a:rPr lang="en-US" dirty="0"/>
              <a:t>x</a:t>
            </a:r>
            <a:r>
              <a:rPr lang="ru-RU" dirty="0"/>
              <a:t>(24-8)</a:t>
            </a:r>
            <a:r>
              <a:rPr lang="en-US" dirty="0"/>
              <a:t>x</a:t>
            </a:r>
            <a:r>
              <a:rPr lang="ru-RU" dirty="0"/>
              <a:t>60</a:t>
            </a:r>
            <a:r>
              <a:rPr lang="en-US" dirty="0"/>
              <a:t>x</a:t>
            </a:r>
            <a:r>
              <a:rPr lang="ru-RU" dirty="0"/>
              <a:t>60 = 1681920000 (1.7</a:t>
            </a:r>
            <a:r>
              <a:rPr lang="en-US" dirty="0"/>
              <a:t>x</a:t>
            </a:r>
            <a:r>
              <a:rPr lang="ru-RU" dirty="0"/>
              <a:t>10</a:t>
            </a:r>
            <a:r>
              <a:rPr lang="ru-RU" baseline="30000" dirty="0"/>
              <a:t>9</a:t>
            </a:r>
            <a:r>
              <a:rPr lang="ru-RU" dirty="0"/>
              <a:t>) секунд. Получается, что если не учитывать организацию памяти, а просто заполнять ее в течение жизни, то можно позволить скорость записи 2</a:t>
            </a:r>
            <a:r>
              <a:rPr lang="en-US" dirty="0"/>
              <a:t>x</a:t>
            </a:r>
            <a:r>
              <a:rPr lang="ru-RU" dirty="0"/>
              <a:t>10</a:t>
            </a:r>
            <a:r>
              <a:rPr lang="ru-RU" baseline="30000" dirty="0"/>
              <a:t>13</a:t>
            </a:r>
            <a:r>
              <a:rPr lang="ru-RU" dirty="0"/>
              <a:t>/1.7</a:t>
            </a:r>
            <a:r>
              <a:rPr lang="en-US" dirty="0"/>
              <a:t>x</a:t>
            </a:r>
            <a:r>
              <a:rPr lang="ru-RU" dirty="0"/>
              <a:t>10</a:t>
            </a:r>
            <a:r>
              <a:rPr lang="ru-RU" baseline="30000" dirty="0"/>
              <a:t>9</a:t>
            </a:r>
            <a:r>
              <a:rPr lang="ru-RU" dirty="0"/>
              <a:t>=1.18</a:t>
            </a:r>
            <a:r>
              <a:rPr lang="en-US" dirty="0"/>
              <a:t>x</a:t>
            </a:r>
            <a:r>
              <a:rPr lang="ru-RU" dirty="0"/>
              <a:t>10</a:t>
            </a:r>
            <a:r>
              <a:rPr lang="ru-RU" baseline="30000" dirty="0"/>
              <a:t>4</a:t>
            </a:r>
            <a:r>
              <a:rPr lang="ru-RU" dirty="0"/>
              <a:t> байт/секунду или около 10 кбайт/секунду.</a:t>
            </a:r>
          </a:p>
          <a:p>
            <a:r>
              <a:rPr lang="ru-RU" dirty="0"/>
              <a:t>В нашей модели оценка объема памяти выглядит несколько иначе. Оценка синаптической памяти не меняется, те же 20 терабайт. Но это только память, хранящая образы нейронов-детекторов. Основные объемы приходятся на внесинаптические рецептивные кластеры. Если задаться оценкой, что один внесинаптический образ формируется из сигналов порядка 100 синапсов, то можно оценить информационную емкость одного элемента, как 100 бит. Исходя из оценки, что поверхность нейрона может содержать порядка 100 000 рецептивных кластеров, получаем емкость памяти 1.6</a:t>
            </a:r>
            <a:r>
              <a:rPr lang="en-US" dirty="0"/>
              <a:t>x</a:t>
            </a:r>
            <a:r>
              <a:rPr lang="ru-RU" dirty="0"/>
              <a:t>10</a:t>
            </a:r>
            <a:r>
              <a:rPr lang="ru-RU" baseline="30000" dirty="0"/>
              <a:t>10</a:t>
            </a:r>
            <a:r>
              <a:rPr lang="en-US" dirty="0"/>
              <a:t>x</a:t>
            </a:r>
            <a:r>
              <a:rPr lang="ru-RU" dirty="0"/>
              <a:t>10</a:t>
            </a:r>
            <a:r>
              <a:rPr lang="ru-RU" baseline="30000" dirty="0"/>
              <a:t>5</a:t>
            </a:r>
            <a:r>
              <a:rPr lang="en-US" dirty="0"/>
              <a:t>x</a:t>
            </a:r>
            <a:r>
              <a:rPr lang="ru-RU" dirty="0"/>
              <a:t>100 = 1.6 </a:t>
            </a:r>
            <a:r>
              <a:rPr lang="en-US" dirty="0"/>
              <a:t>x</a:t>
            </a:r>
            <a:r>
              <a:rPr lang="ru-RU" dirty="0"/>
              <a:t>10</a:t>
            </a:r>
            <a:r>
              <a:rPr lang="ru-RU" baseline="30000" dirty="0"/>
              <a:t>17 </a:t>
            </a:r>
            <a:r>
              <a:rPr lang="ru-RU" dirty="0"/>
              <a:t>бит или 2</a:t>
            </a:r>
            <a:r>
              <a:rPr lang="en-US" dirty="0"/>
              <a:t>x</a:t>
            </a:r>
            <a:r>
              <a:rPr lang="ru-RU" dirty="0"/>
              <a:t>10</a:t>
            </a:r>
            <a:r>
              <a:rPr lang="ru-RU" baseline="30000" dirty="0"/>
              <a:t>16</a:t>
            </a:r>
            <a:r>
              <a:rPr lang="ru-RU" dirty="0"/>
              <a:t> байт. Что составляет 20 000 терабайт или 20 петабайт.</a:t>
            </a:r>
          </a:p>
        </p:txBody>
      </p:sp>
    </p:spTree>
    <p:extLst>
      <p:ext uri="{BB962C8B-B14F-4D97-AF65-F5344CB8AC3E}">
        <p14:creationId xmlns:p14="http://schemas.microsoft.com/office/powerpoint/2010/main" val="28963028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498719"/>
            <a:ext cx="3638550" cy="3491230"/>
          </a:xfrm>
          <a:prstGeom prst="rect">
            <a:avLst/>
          </a:prstGeom>
          <a:noFill/>
          <a:ln>
            <a:noFill/>
          </a:ln>
        </p:spPr>
      </p:pic>
      <p:sp>
        <p:nvSpPr>
          <p:cNvPr id="5" name="Прямоугольник 4"/>
          <p:cNvSpPr/>
          <p:nvPr/>
        </p:nvSpPr>
        <p:spPr>
          <a:xfrm>
            <a:off x="2627784" y="5445224"/>
            <a:ext cx="3244286" cy="369332"/>
          </a:xfrm>
          <a:prstGeom prst="rect">
            <a:avLst/>
          </a:prstGeom>
        </p:spPr>
        <p:txBody>
          <a:bodyPr wrap="none">
            <a:spAutoFit/>
          </a:bodyPr>
          <a:lstStyle/>
          <a:p>
            <a:r>
              <a:rPr lang="ru-RU" dirty="0" smtClean="0"/>
              <a:t>Кривая забывания </a:t>
            </a:r>
            <a:r>
              <a:rPr lang="ru-RU" dirty="0" err="1" smtClean="0"/>
              <a:t>Эббингауза</a:t>
            </a:r>
            <a:r>
              <a:rPr lang="ru-RU" dirty="0" smtClean="0"/>
              <a:t> </a:t>
            </a:r>
            <a:endParaRPr lang="ru-RU" dirty="0"/>
          </a:p>
        </p:txBody>
      </p:sp>
    </p:spTree>
    <p:extLst>
      <p:ext uri="{BB962C8B-B14F-4D97-AF65-F5344CB8AC3E}">
        <p14:creationId xmlns:p14="http://schemas.microsoft.com/office/powerpoint/2010/main" val="8288553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Alexey\Pictures\92_2.png"/>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566731"/>
            <a:ext cx="5198365" cy="3533681"/>
          </a:xfrm>
          <a:prstGeom prst="rect">
            <a:avLst/>
          </a:prstGeom>
          <a:noFill/>
          <a:ln>
            <a:noFill/>
          </a:ln>
        </p:spPr>
      </p:pic>
    </p:spTree>
    <p:extLst>
      <p:ext uri="{BB962C8B-B14F-4D97-AF65-F5344CB8AC3E}">
        <p14:creationId xmlns:p14="http://schemas.microsoft.com/office/powerpoint/2010/main" val="18174914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547664" y="1700808"/>
            <a:ext cx="6514801" cy="4134768"/>
          </a:xfrm>
          <a:prstGeom prst="rect">
            <a:avLst/>
          </a:prstGeom>
        </p:spPr>
      </p:pic>
      <p:sp>
        <p:nvSpPr>
          <p:cNvPr id="5" name="Прямоугольник 4"/>
          <p:cNvSpPr/>
          <p:nvPr/>
        </p:nvSpPr>
        <p:spPr>
          <a:xfrm>
            <a:off x="2051720" y="6021288"/>
            <a:ext cx="5472608" cy="646331"/>
          </a:xfrm>
          <a:prstGeom prst="rect">
            <a:avLst/>
          </a:prstGeom>
        </p:spPr>
        <p:txBody>
          <a:bodyPr wrap="square">
            <a:spAutoFit/>
          </a:bodyPr>
          <a:lstStyle/>
          <a:p>
            <a:r>
              <a:rPr lang="ru-RU" i="1" dirty="0"/>
              <a:t>Экспрессия «ранних» и «поздних» генов (Е.В. Муравьева, К.В. Анохин, 2006).</a:t>
            </a:r>
            <a:endParaRPr lang="ru-RU" dirty="0"/>
          </a:p>
        </p:txBody>
      </p:sp>
    </p:spTree>
    <p:extLst>
      <p:ext uri="{BB962C8B-B14F-4D97-AF65-F5344CB8AC3E}">
        <p14:creationId xmlns:p14="http://schemas.microsoft.com/office/powerpoint/2010/main" val="17292215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547664" y="692696"/>
            <a:ext cx="5672658" cy="4079812"/>
          </a:xfrm>
          <a:prstGeom prst="rect">
            <a:avLst/>
          </a:prstGeom>
        </p:spPr>
      </p:pic>
      <p:sp>
        <p:nvSpPr>
          <p:cNvPr id="5" name="Прямоугольник 4"/>
          <p:cNvSpPr/>
          <p:nvPr/>
        </p:nvSpPr>
        <p:spPr>
          <a:xfrm>
            <a:off x="2284242" y="5085184"/>
            <a:ext cx="4572000" cy="1200329"/>
          </a:xfrm>
          <a:prstGeom prst="rect">
            <a:avLst/>
          </a:prstGeom>
        </p:spPr>
        <p:txBody>
          <a:bodyPr>
            <a:spAutoFit/>
          </a:bodyPr>
          <a:lstStyle/>
          <a:p>
            <a:r>
              <a:rPr lang="ru-RU" i="1" dirty="0"/>
              <a:t>Распределение белка </a:t>
            </a:r>
            <a:r>
              <a:rPr lang="en-US" i="1" dirty="0"/>
              <a:t>Arc</a:t>
            </a:r>
            <a:r>
              <a:rPr lang="ru-RU" i="1" dirty="0"/>
              <a:t> в теменной коре крысы после трех часов сна (</a:t>
            </a:r>
            <a:r>
              <a:rPr lang="en-US" i="1" dirty="0"/>
              <a:t>S</a:t>
            </a:r>
            <a:r>
              <a:rPr lang="ru-RU" i="1" dirty="0"/>
              <a:t>) и после трех часов спонтанного бодрствования (</a:t>
            </a:r>
            <a:r>
              <a:rPr lang="en-US" i="1" dirty="0"/>
              <a:t>W</a:t>
            </a:r>
            <a:r>
              <a:rPr lang="ru-RU" i="1" dirty="0"/>
              <a:t>) (</a:t>
            </a:r>
            <a:r>
              <a:rPr lang="ru-RU" i="1" dirty="0" err="1"/>
              <a:t>Cirelli</a:t>
            </a:r>
            <a:r>
              <a:rPr lang="ru-RU" i="1" dirty="0"/>
              <a:t>, 2002)</a:t>
            </a:r>
            <a:endParaRPr lang="ru-RU" dirty="0"/>
          </a:p>
        </p:txBody>
      </p:sp>
    </p:spTree>
    <p:extLst>
      <p:ext uri="{BB962C8B-B14F-4D97-AF65-F5344CB8AC3E}">
        <p14:creationId xmlns:p14="http://schemas.microsoft.com/office/powerpoint/2010/main" val="11428723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2051720" y="260648"/>
            <a:ext cx="5374967" cy="4608512"/>
          </a:xfrm>
          <a:prstGeom prst="rect">
            <a:avLst/>
          </a:prstGeom>
        </p:spPr>
      </p:pic>
      <p:sp>
        <p:nvSpPr>
          <p:cNvPr id="5" name="Прямоугольник 4"/>
          <p:cNvSpPr/>
          <p:nvPr/>
        </p:nvSpPr>
        <p:spPr>
          <a:xfrm>
            <a:off x="2453203" y="5085184"/>
            <a:ext cx="4572000" cy="1477328"/>
          </a:xfrm>
          <a:prstGeom prst="rect">
            <a:avLst/>
          </a:prstGeom>
        </p:spPr>
        <p:txBody>
          <a:bodyPr>
            <a:spAutoFit/>
          </a:bodyPr>
          <a:lstStyle/>
          <a:p>
            <a:r>
              <a:rPr lang="ru-RU" i="1" dirty="0"/>
              <a:t>Распределение транскрипционного фактора </a:t>
            </a:r>
            <a:r>
              <a:rPr lang="en-US" i="1" dirty="0"/>
              <a:t>P</a:t>
            </a:r>
            <a:r>
              <a:rPr lang="ru-RU" i="1" dirty="0"/>
              <a:t>-</a:t>
            </a:r>
            <a:r>
              <a:rPr lang="en-US" i="1" dirty="0"/>
              <a:t>CREB </a:t>
            </a:r>
            <a:r>
              <a:rPr lang="ru-RU" i="1" dirty="0"/>
              <a:t>в корональных участках теменной коры крысы после трех часов сна (</a:t>
            </a:r>
            <a:r>
              <a:rPr lang="en-US" i="1" dirty="0"/>
              <a:t>S</a:t>
            </a:r>
            <a:r>
              <a:rPr lang="ru-RU" i="1" dirty="0"/>
              <a:t>) и в случае лишения сна на три часа (</a:t>
            </a:r>
            <a:r>
              <a:rPr lang="en-US" i="1" dirty="0"/>
              <a:t>SD</a:t>
            </a:r>
            <a:r>
              <a:rPr lang="ru-RU" i="1" dirty="0"/>
              <a:t>) (</a:t>
            </a:r>
            <a:r>
              <a:rPr lang="ru-RU" i="1" dirty="0" err="1"/>
              <a:t>Cirelli</a:t>
            </a:r>
            <a:r>
              <a:rPr lang="ru-RU" i="1" dirty="0"/>
              <a:t>, 2002)</a:t>
            </a:r>
            <a:endParaRPr lang="ru-RU" dirty="0"/>
          </a:p>
        </p:txBody>
      </p:sp>
    </p:spTree>
    <p:extLst>
      <p:ext uri="{BB962C8B-B14F-4D97-AF65-F5344CB8AC3E}">
        <p14:creationId xmlns:p14="http://schemas.microsoft.com/office/powerpoint/2010/main" val="11242744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0" y="2274838"/>
            <a:ext cx="4572000" cy="2308324"/>
          </a:xfrm>
          <a:prstGeom prst="rect">
            <a:avLst/>
          </a:prstGeom>
        </p:spPr>
        <p:txBody>
          <a:bodyPr>
            <a:spAutoFit/>
          </a:bodyPr>
          <a:lstStyle/>
          <a:p>
            <a:r>
              <a:rPr lang="ru-RU" dirty="0"/>
              <a:t>В 1970 году Эдгар Кодд опубликовал статью (</a:t>
            </a:r>
            <a:r>
              <a:rPr lang="ru-RU" dirty="0" err="1"/>
              <a:t>Codd</a:t>
            </a:r>
            <a:r>
              <a:rPr lang="ru-RU" dirty="0"/>
              <a:t>, 1970), в которой описал основы реляционной модели хранения данных. Практической реализацией этой модели стали все современные реляционные базы данных. Формализация модели привела к созданию реляционного исчисления и реляционной алгебры.</a:t>
            </a:r>
          </a:p>
        </p:txBody>
      </p:sp>
    </p:spTree>
    <p:extLst>
      <p:ext uri="{BB962C8B-B14F-4D97-AF65-F5344CB8AC3E}">
        <p14:creationId xmlns:p14="http://schemas.microsoft.com/office/powerpoint/2010/main" val="4971042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Relation.png"/>
          <p:cNvPicPr/>
          <p:nvPr/>
        </p:nvPicPr>
        <p:blipFill>
          <a:blip r:embed="rId2">
            <a:extLst>
              <a:ext uri="{28A0092B-C50C-407E-A947-70E740481C1C}">
                <a14:useLocalDpi xmlns:a14="http://schemas.microsoft.com/office/drawing/2010/main" val="0"/>
              </a:ext>
            </a:extLst>
          </a:blip>
          <a:srcRect/>
          <a:stretch>
            <a:fillRect/>
          </a:stretch>
        </p:blipFill>
        <p:spPr bwMode="auto">
          <a:xfrm>
            <a:off x="899592" y="1185051"/>
            <a:ext cx="7547211" cy="4099649"/>
          </a:xfrm>
          <a:prstGeom prst="rect">
            <a:avLst/>
          </a:prstGeom>
          <a:noFill/>
          <a:ln>
            <a:noFill/>
          </a:ln>
        </p:spPr>
      </p:pic>
    </p:spTree>
    <p:extLst>
      <p:ext uri="{BB962C8B-B14F-4D97-AF65-F5344CB8AC3E}">
        <p14:creationId xmlns:p14="http://schemas.microsoft.com/office/powerpoint/2010/main" val="22661438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0" y="1302926"/>
            <a:ext cx="5382344" cy="3139321"/>
          </a:xfrm>
          <a:prstGeom prst="rect">
            <a:avLst/>
          </a:prstGeom>
        </p:spPr>
        <p:txBody>
          <a:bodyPr wrap="square">
            <a:spAutoFit/>
          </a:bodyPr>
          <a:lstStyle/>
          <a:p>
            <a:r>
              <a:rPr lang="ru-RU" dirty="0"/>
              <a:t>Кодд описал восемь основных операций реляционной алгебры, позволяющих манипулировать с кортежами:</a:t>
            </a:r>
          </a:p>
          <a:p>
            <a:pPr marL="285750" lvl="0" indent="-285750">
              <a:buFont typeface="Arial" panose="020B0604020202020204" pitchFamily="34" charset="0"/>
              <a:buChar char="•"/>
            </a:pPr>
            <a:r>
              <a:rPr lang="ru-RU" dirty="0"/>
              <a:t>Объединение;</a:t>
            </a:r>
          </a:p>
          <a:p>
            <a:pPr marL="285750" lvl="0" indent="-285750">
              <a:buFont typeface="Arial" panose="020B0604020202020204" pitchFamily="34" charset="0"/>
              <a:buChar char="•"/>
            </a:pPr>
            <a:r>
              <a:rPr lang="ru-RU" dirty="0"/>
              <a:t>Пересечение;</a:t>
            </a:r>
          </a:p>
          <a:p>
            <a:pPr marL="285750" lvl="0" indent="-285750">
              <a:buFont typeface="Arial" panose="020B0604020202020204" pitchFamily="34" charset="0"/>
              <a:buChar char="•"/>
            </a:pPr>
            <a:r>
              <a:rPr lang="ru-RU" dirty="0"/>
              <a:t>Вычитание;</a:t>
            </a:r>
          </a:p>
          <a:p>
            <a:pPr marL="285750" lvl="0" indent="-285750">
              <a:buFont typeface="Arial" panose="020B0604020202020204" pitchFamily="34" charset="0"/>
              <a:buChar char="•"/>
            </a:pPr>
            <a:r>
              <a:rPr lang="ru-RU" dirty="0"/>
              <a:t>Декартово произведение;</a:t>
            </a:r>
          </a:p>
          <a:p>
            <a:pPr marL="285750" lvl="0" indent="-285750">
              <a:buFont typeface="Arial" panose="020B0604020202020204" pitchFamily="34" charset="0"/>
              <a:buChar char="•"/>
            </a:pPr>
            <a:r>
              <a:rPr lang="ru-RU" dirty="0"/>
              <a:t>Выборка;</a:t>
            </a:r>
          </a:p>
          <a:p>
            <a:pPr marL="285750" lvl="0" indent="-285750">
              <a:buFont typeface="Arial" panose="020B0604020202020204" pitchFamily="34" charset="0"/>
              <a:buChar char="•"/>
            </a:pPr>
            <a:r>
              <a:rPr lang="ru-RU" dirty="0"/>
              <a:t>Проекция;</a:t>
            </a:r>
          </a:p>
          <a:p>
            <a:pPr marL="285750" lvl="0" indent="-285750">
              <a:buFont typeface="Arial" panose="020B0604020202020204" pitchFamily="34" charset="0"/>
              <a:buChar char="•"/>
            </a:pPr>
            <a:r>
              <a:rPr lang="ru-RU" dirty="0"/>
              <a:t>Соединение;</a:t>
            </a:r>
          </a:p>
          <a:p>
            <a:pPr marL="285750" lvl="0" indent="-285750">
              <a:buFont typeface="Arial" panose="020B0604020202020204" pitchFamily="34" charset="0"/>
              <a:buChar char="•"/>
            </a:pPr>
            <a:r>
              <a:rPr lang="ru-RU" dirty="0"/>
              <a:t>Деление.</a:t>
            </a:r>
          </a:p>
        </p:txBody>
      </p:sp>
    </p:spTree>
    <p:extLst>
      <p:ext uri="{BB962C8B-B14F-4D97-AF65-F5344CB8AC3E}">
        <p14:creationId xmlns:p14="http://schemas.microsoft.com/office/powerpoint/2010/main" val="38677856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052736"/>
            <a:ext cx="7662968" cy="4968552"/>
          </a:xfrm>
          <a:prstGeom prst="rect">
            <a:avLst/>
          </a:prstGeom>
          <a:noFill/>
          <a:ln>
            <a:noFill/>
          </a:ln>
        </p:spPr>
      </p:pic>
    </p:spTree>
    <p:extLst>
      <p:ext uri="{BB962C8B-B14F-4D97-AF65-F5344CB8AC3E}">
        <p14:creationId xmlns:p14="http://schemas.microsoft.com/office/powerpoint/2010/main" val="40874702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8234" y="116632"/>
            <a:ext cx="8424936" cy="6463308"/>
          </a:xfrm>
          <a:prstGeom prst="rect">
            <a:avLst/>
          </a:prstGeom>
        </p:spPr>
        <p:txBody>
          <a:bodyPr wrap="square">
            <a:spAutoFit/>
          </a:bodyPr>
          <a:lstStyle/>
          <a:p>
            <a:r>
              <a:rPr lang="ru-RU" dirty="0"/>
              <a:t>Описываемая нами система идентификаторов, понятий и событийной памяти во многом очень похожа на реляционную модель. Можно привести ряд аналогий:</a:t>
            </a:r>
          </a:p>
          <a:p>
            <a:pPr marL="285750" lvl="0" indent="-285750">
              <a:buFont typeface="Arial" panose="020B0604020202020204" pitchFamily="34" charset="0"/>
              <a:buChar char="•"/>
            </a:pPr>
            <a:r>
              <a:rPr lang="ru-RU" dirty="0"/>
              <a:t>Нейрон оперирует информацией с нескольких дендритных сегментов, каждый из которых настроен на данные определенного типа. Дендритные сегменты одного типа можно сопоставить с определенным доменом;</a:t>
            </a:r>
          </a:p>
          <a:p>
            <a:pPr marL="285750" lvl="0" indent="-285750">
              <a:buFont typeface="Arial" panose="020B0604020202020204" pitchFamily="34" charset="0"/>
              <a:buChar char="•"/>
            </a:pPr>
            <a:r>
              <a:rPr lang="ru-RU" dirty="0" smtClean="0"/>
              <a:t>Сочетания понятий, которые описывают информацию, характерную для дендритного сегмента, соответствуют атрибутам, встречающимся в домене;</a:t>
            </a:r>
          </a:p>
          <a:p>
            <a:pPr marL="285750" lvl="0" indent="-285750">
              <a:buFont typeface="Arial" panose="020B0604020202020204" pitchFamily="34" charset="0"/>
              <a:buChar char="•"/>
            </a:pPr>
            <a:r>
              <a:rPr lang="ru-RU" dirty="0" smtClean="0"/>
              <a:t>Понятия</a:t>
            </a:r>
            <a:r>
              <a:rPr lang="ru-RU" dirty="0"/>
              <a:t>, используемые зоной коры, и идентификаторы, задающие структуру пакетов, характерную для этой зоны, определяют структуру доменов (заголовок);</a:t>
            </a:r>
          </a:p>
          <a:p>
            <a:pPr marL="285750" lvl="0" indent="-285750">
              <a:buFont typeface="Arial" panose="020B0604020202020204" pitchFamily="34" charset="0"/>
              <a:buChar char="•"/>
            </a:pPr>
            <a:r>
              <a:rPr lang="ru-RU" dirty="0"/>
              <a:t>Использование общих понятий при проекции информации между зонами соответствует использованию общих доменов в разных отношениях;</a:t>
            </a:r>
          </a:p>
          <a:p>
            <a:pPr marL="285750" lvl="0" indent="-285750">
              <a:buFont typeface="Arial" panose="020B0604020202020204" pitchFamily="34" charset="0"/>
              <a:buChar char="•"/>
            </a:pPr>
            <a:r>
              <a:rPr lang="ru-RU" dirty="0"/>
              <a:t>Совокупность зон коры, формирующих мозг, соответствует совокупности отношений, формирующих базу данных;</a:t>
            </a:r>
          </a:p>
          <a:p>
            <a:pPr marL="285750" lvl="0" indent="-285750">
              <a:buFont typeface="Arial" panose="020B0604020202020204" pitchFamily="34" charset="0"/>
              <a:buChar char="•"/>
            </a:pPr>
            <a:r>
              <a:rPr lang="ru-RU" dirty="0"/>
              <a:t>Ассоциативность, между воспоминаниями, соответствует связанности через общие атрибуты различных кортежей;</a:t>
            </a:r>
          </a:p>
          <a:p>
            <a:pPr marL="285750" lvl="0" indent="-285750">
              <a:buFont typeface="Arial" panose="020B0604020202020204" pitchFamily="34" charset="0"/>
              <a:buChar char="•"/>
            </a:pPr>
            <a:r>
              <a:rPr lang="ru-RU" dirty="0"/>
              <a:t>Распределенность воспоминания по зонам коры соответствует  тому, как одно событие может породить несколько кортежей в разных отношениях, объединенных единым уникальным ключом;</a:t>
            </a:r>
          </a:p>
          <a:p>
            <a:pPr marL="285750" lvl="0" indent="-285750">
              <a:buFont typeface="Arial" panose="020B0604020202020204" pitchFamily="34" charset="0"/>
              <a:buChar char="•"/>
            </a:pPr>
            <a:r>
              <a:rPr lang="ru-RU" dirty="0"/>
              <a:t>Волна, описывающая текущее состояние мозга, может выступать аналогом запроса к базе данных. Так же, как результат операции над отношениями есть отношение, так и ответ мозга может быт совокупностью ассоциативно связанных описаний, совмещенных в одной волновой картине.</a:t>
            </a:r>
          </a:p>
        </p:txBody>
      </p:sp>
    </p:spTree>
    <p:extLst>
      <p:ext uri="{BB962C8B-B14F-4D97-AF65-F5344CB8AC3E}">
        <p14:creationId xmlns:p14="http://schemas.microsoft.com/office/powerpoint/2010/main" val="382807813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TotalTime>
  <Words>997</Words>
  <Application>Microsoft Office PowerPoint</Application>
  <PresentationFormat>Экран (4:3)</PresentationFormat>
  <Paragraphs>115</Paragraphs>
  <Slides>56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56</vt:i4>
      </vt:variant>
    </vt:vector>
  </HeadingPairs>
  <TitlesOfParts>
    <vt:vector size="57"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Krokoz™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Alexey Redozubov</dc:creator>
  <cp:lastModifiedBy>Alexey Redozubov</cp:lastModifiedBy>
  <cp:revision>9</cp:revision>
  <dcterms:created xsi:type="dcterms:W3CDTF">2014-03-31T12:26:30Z</dcterms:created>
  <dcterms:modified xsi:type="dcterms:W3CDTF">2014-04-05T10:24:03Z</dcterms:modified>
</cp:coreProperties>
</file>